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316" r:id="rId4"/>
    <p:sldId id="259" r:id="rId5"/>
    <p:sldId id="261" r:id="rId6"/>
    <p:sldId id="262" r:id="rId7"/>
    <p:sldId id="263" r:id="rId8"/>
    <p:sldId id="264" r:id="rId9"/>
    <p:sldId id="265" r:id="rId10"/>
    <p:sldId id="267" r:id="rId11"/>
    <p:sldId id="260" r:id="rId12"/>
    <p:sldId id="257" r:id="rId13"/>
    <p:sldId id="273" r:id="rId14"/>
    <p:sldId id="274" r:id="rId15"/>
    <p:sldId id="276" r:id="rId16"/>
    <p:sldId id="282" r:id="rId17"/>
    <p:sldId id="283" r:id="rId18"/>
    <p:sldId id="268" r:id="rId19"/>
    <p:sldId id="269" r:id="rId20"/>
    <p:sldId id="271" r:id="rId21"/>
    <p:sldId id="277" r:id="rId22"/>
    <p:sldId id="275" r:id="rId23"/>
    <p:sldId id="278" r:id="rId24"/>
    <p:sldId id="279" r:id="rId25"/>
    <p:sldId id="270" r:id="rId26"/>
    <p:sldId id="284" r:id="rId27"/>
    <p:sldId id="285" r:id="rId28"/>
    <p:sldId id="286" r:id="rId29"/>
    <p:sldId id="287" r:id="rId30"/>
    <p:sldId id="288" r:id="rId31"/>
    <p:sldId id="289" r:id="rId32"/>
    <p:sldId id="290" r:id="rId33"/>
    <p:sldId id="292" r:id="rId34"/>
    <p:sldId id="293" r:id="rId35"/>
    <p:sldId id="291" r:id="rId36"/>
    <p:sldId id="295" r:id="rId37"/>
    <p:sldId id="296" r:id="rId38"/>
    <p:sldId id="297" r:id="rId39"/>
    <p:sldId id="298" r:id="rId40"/>
    <p:sldId id="301" r:id="rId41"/>
    <p:sldId id="302" r:id="rId42"/>
    <p:sldId id="280" r:id="rId43"/>
    <p:sldId id="299" r:id="rId44"/>
    <p:sldId id="300" r:id="rId45"/>
    <p:sldId id="294" r:id="rId46"/>
    <p:sldId id="303" r:id="rId47"/>
    <p:sldId id="272" r:id="rId48"/>
    <p:sldId id="281" r:id="rId49"/>
    <p:sldId id="305" r:id="rId50"/>
    <p:sldId id="304" r:id="rId51"/>
    <p:sldId id="306" r:id="rId52"/>
    <p:sldId id="308" r:id="rId53"/>
    <p:sldId id="307" r:id="rId54"/>
    <p:sldId id="310" r:id="rId55"/>
    <p:sldId id="311" r:id="rId56"/>
    <p:sldId id="312" r:id="rId57"/>
    <p:sldId id="313" r:id="rId58"/>
    <p:sldId id="314" r:id="rId59"/>
    <p:sldId id="315" r:id="rId60"/>
    <p:sldId id="317" r:id="rId61"/>
    <p:sldId id="319" r:id="rId62"/>
    <p:sldId id="320" r:id="rId63"/>
    <p:sldId id="321" r:id="rId64"/>
    <p:sldId id="322" r:id="rId65"/>
    <p:sldId id="323" r:id="rId66"/>
    <p:sldId id="324" r:id="rId67"/>
    <p:sldId id="325" r:id="rId68"/>
    <p:sldId id="326" r:id="rId69"/>
    <p:sldId id="318" r:id="rId70"/>
    <p:sldId id="327" r:id="rId71"/>
    <p:sldId id="309" r:id="rId72"/>
    <p:sldId id="328" r:id="rId73"/>
    <p:sldId id="329" r:id="rId74"/>
    <p:sldId id="330" r:id="rId75"/>
    <p:sldId id="331" r:id="rId76"/>
    <p:sldId id="332" r:id="rId77"/>
    <p:sldId id="333" r:id="rId78"/>
    <p:sldId id="335" r:id="rId79"/>
    <p:sldId id="336" r:id="rId80"/>
    <p:sldId id="338" r:id="rId81"/>
    <p:sldId id="337"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75"/>
    <p:restoredTop sz="95909"/>
  </p:normalViewPr>
  <p:slideViewPr>
    <p:cSldViewPr snapToGrid="0" snapToObjects="1">
      <p:cViewPr varScale="1">
        <p:scale>
          <a:sx n="114" d="100"/>
          <a:sy n="114" d="100"/>
        </p:scale>
        <p:origin x="472" y="1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dirty="0"/>
              <a:pPr/>
              <a:t>10/29/21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10/29/21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10/29/21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10/29/21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tr-TR"/>
              <a:t>Asıl metin stillerini düzenlemek için tıklayın</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10/29/21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tr-TR"/>
              <a:t>Asıl başlık stilini düzenlemek için tıklayın</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tr-TR"/>
              <a:t>Asıl metin stillerini düzenlemek için tıklayın</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10/29/21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10/29/21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10/29/21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dirty="0"/>
              <a:pPr/>
              <a:t>10/29/21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tr-TR"/>
              <a:t>Asıl başlık stilini düzenlemek için tıklayın</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10/29/21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10/29/21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izmirnumunepcb.com/gerber-ciktisi-nasil-alinir.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www.izmirnumunepcb.com(yurt/" TargetMode="External"/><Relationship Id="rId3" Type="http://schemas.openxmlformats.org/officeDocument/2006/relationships/hyperlink" Target="https://www.youtube.com/watch?v=1ZzhPwVj_ew" TargetMode="External"/><Relationship Id="rId7" Type="http://schemas.openxmlformats.org/officeDocument/2006/relationships/hyperlink" Target="https://www.pcbway.com/" TargetMode="External"/><Relationship Id="rId2" Type="http://schemas.openxmlformats.org/officeDocument/2006/relationships/hyperlink" Target="https://www.youtube.com/watch?v=S2mwCplC_VU" TargetMode="External"/><Relationship Id="rId1" Type="http://schemas.openxmlformats.org/officeDocument/2006/relationships/slideLayout" Target="../slideLayouts/slideLayout2.xml"/><Relationship Id="rId6" Type="http://schemas.openxmlformats.org/officeDocument/2006/relationships/hyperlink" Target="https://www.youtube.com/watch?v=RklXUdNIr6k" TargetMode="External"/><Relationship Id="rId5" Type="http://schemas.openxmlformats.org/officeDocument/2006/relationships/hyperlink" Target="https://www.youtube.com/watch?v=XZY6OnRts8w" TargetMode="External"/><Relationship Id="rId4" Type="http://schemas.openxmlformats.org/officeDocument/2006/relationships/hyperlink" Target="https://www.youtube.com/watch?v=OCLpG3T-SM8"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www.st.com/internet/analog/product/251680.jsp" TargetMode="External"/><Relationship Id="rId2" Type="http://schemas.openxmlformats.org/officeDocument/2006/relationships/hyperlink" Target="http://www.st.com/internet/analog/product/152913.jsp" TargetMode="Externa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s://docs.deneyapkart.org/" TargetMode="External"/><Relationship Id="rId3" Type="http://schemas.openxmlformats.org/officeDocument/2006/relationships/hyperlink" Target="https://diyot.net/arduino-kartlarin-temel-ozelliklerinin-karsilastirilmasi/" TargetMode="External"/><Relationship Id="rId7" Type="http://schemas.openxmlformats.org/officeDocument/2006/relationships/hyperlink" Target="http://www.lojikprob.com/avr/c-ile-avr-programlama-1-atmel-avr-nedir/" TargetMode="External"/><Relationship Id="rId2" Type="http://schemas.openxmlformats.org/officeDocument/2006/relationships/hyperlink" Target="https://maker.pro/arduino/tutorial/a-comparison-of-popular-arduino-boards" TargetMode="External"/><Relationship Id="rId1" Type="http://schemas.openxmlformats.org/officeDocument/2006/relationships/slideLayout" Target="../slideLayouts/slideLayout2.xml"/><Relationship Id="rId6" Type="http://schemas.openxmlformats.org/officeDocument/2006/relationships/hyperlink" Target="https://coskuntasdemir.com/gomulu-sistemler/pic-mi-avr-mi-arm-mi-mips-mi-amaclarla-araclari-karistirmak-uzerine.html" TargetMode="External"/><Relationship Id="rId11" Type="http://schemas.openxmlformats.org/officeDocument/2006/relationships/hyperlink" Target="https://community.arm.com/developer/ip-products/processors/f/cortex-m-forum/5686/m4-m7-comparision" TargetMode="External"/><Relationship Id="rId5" Type="http://schemas.openxmlformats.org/officeDocument/2006/relationships/hyperlink" Target="http://www.robotik.cc/mikroislemciler-ile-mikrodenetleyicileri-arasindaki-farklar-nelerdir/" TargetMode="External"/><Relationship Id="rId10" Type="http://schemas.openxmlformats.org/officeDocument/2006/relationships/hyperlink" Target="https://www.robitshop.com/urun/teensy-4-0" TargetMode="External"/><Relationship Id="rId4" Type="http://schemas.openxmlformats.org/officeDocument/2006/relationships/hyperlink" Target="https://geekhack.org/index.php?topic=83238.0" TargetMode="External"/><Relationship Id="rId9" Type="http://schemas.openxmlformats.org/officeDocument/2006/relationships/hyperlink" Target="https://deneyapkart.org/magaza/urun-deneyap-kart-mini.htm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digi.com/products/xbee-rf-solutions/xctu-software/xctu" TargetMode="External"/><Relationship Id="rId2" Type="http://schemas.openxmlformats.org/officeDocument/2006/relationships/hyperlink" Target="https://www.robotistan.com/xbee-explorer-usb"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hakankaya.kim/blog/uart-temelleri-uart-nedir-calisma-yapisi-ve-seri-haberlesme/" TargetMode="External"/><Relationship Id="rId2" Type="http://schemas.openxmlformats.org/officeDocument/2006/relationships/hyperlink" Target="https://maker.robotistan.com/xbee-modul-tercih-ederken-dikkat-edilmesi-gereken-noktalar/" TargetMode="External"/><Relationship Id="rId1" Type="http://schemas.openxmlformats.org/officeDocument/2006/relationships/slideLayout" Target="../slideLayouts/slideLayout2.xml"/><Relationship Id="rId6" Type="http://schemas.openxmlformats.org/officeDocument/2006/relationships/hyperlink" Target="https://www.oyuncakhobi.com/rfd-900-modem" TargetMode="External"/><Relationship Id="rId5" Type="http://schemas.openxmlformats.org/officeDocument/2006/relationships/hyperlink" Target="https://forum.arduino.cc/t/can-arduino-connect-to-rfd900/216411" TargetMode="External"/><Relationship Id="rId4" Type="http://schemas.openxmlformats.org/officeDocument/2006/relationships/hyperlink" Target="https://www.f1depo.com/urun/rfdesign-rfd-900x-40-km-alici-verici"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png"/></Relationships>
</file>

<file path=ppt/slides/_rels/slide7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robolinkmarket.com/mma8452-3-eksen-ivmeolcer-gy-45?gclid=CjwKCAjwwsmLBhACEiwANq-tXEZ11oFEQe_sf5oLv365Iti5tKilN4xfqTZseh0ZcP9TbOqNxuR92xoC3FYQAvD_BwE" TargetMode="External"/><Relationship Id="rId7" Type="http://schemas.openxmlformats.org/officeDocument/2006/relationships/hyperlink" Target="https://www.robitshop.com/urun/gps-modulu-ucus-kontrol-sistemi-gy-neo6mv2?gclid=CjwKCAjwwsmLBhACEiwANq-tXCgIGi5TXZeNWn_DR94cSnVFXD1P8Q4mKsO4yzJn4nkKLPIvB9_3iBoCzRsQAvD_BwE" TargetMode="External"/><Relationship Id="rId2" Type="http://schemas.openxmlformats.org/officeDocument/2006/relationships/hyperlink" Target="https://www.direnc.net/9-dof-absolute-orientation-imu-fusion-breakout-bno055-adafruit" TargetMode="External"/><Relationship Id="rId1" Type="http://schemas.openxmlformats.org/officeDocument/2006/relationships/slideLayout" Target="../slideLayouts/slideLayout2.xml"/><Relationship Id="rId6" Type="http://schemas.openxmlformats.org/officeDocument/2006/relationships/hyperlink" Target="https://urun.n11.com/arduino-urunleri-ve-setleri/gy-68-bmp180-yeni-sicaklik-basinc-ve-yukseklik-sensoru-modulu-P425753922" TargetMode="External"/><Relationship Id="rId5" Type="http://schemas.openxmlformats.org/officeDocument/2006/relationships/hyperlink" Target="https://www.direnc.net/bmp280-dijital-basinc-sensoru-smd8" TargetMode="External"/><Relationship Id="rId4" Type="http://schemas.openxmlformats.org/officeDocument/2006/relationships/hyperlink" Target="https://www.direnc.net/mpu6050-3-axis-gyro-ve-egim-sensoru?language=tr&amp;h=0777b256"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BAADA2-873F-3C40-981D-15AF4F7DB13A}"/>
              </a:ext>
            </a:extLst>
          </p:cNvPr>
          <p:cNvSpPr>
            <a:spLocks noGrp="1"/>
          </p:cNvSpPr>
          <p:nvPr>
            <p:ph type="ctrTitle"/>
          </p:nvPr>
        </p:nvSpPr>
        <p:spPr>
          <a:xfrm>
            <a:off x="557561" y="-379142"/>
            <a:ext cx="10727473" cy="3005254"/>
          </a:xfrm>
        </p:spPr>
        <p:txBody>
          <a:bodyPr/>
          <a:lstStyle/>
          <a:p>
            <a:r>
              <a:rPr lang="tr-TR" b="1" dirty="0"/>
              <a:t>AVİYONİK</a:t>
            </a:r>
          </a:p>
        </p:txBody>
      </p:sp>
      <p:sp>
        <p:nvSpPr>
          <p:cNvPr id="3" name="Alt Başlık 2">
            <a:extLst>
              <a:ext uri="{FF2B5EF4-FFF2-40B4-BE49-F238E27FC236}">
                <a16:creationId xmlns:a16="http://schemas.microsoft.com/office/drawing/2014/main" id="{CA29ED0D-EF6A-104B-BC54-D34EDE111E93}"/>
              </a:ext>
            </a:extLst>
          </p:cNvPr>
          <p:cNvSpPr>
            <a:spLocks noGrp="1"/>
          </p:cNvSpPr>
          <p:nvPr>
            <p:ph type="subTitle" idx="1"/>
          </p:nvPr>
        </p:nvSpPr>
        <p:spPr>
          <a:xfrm>
            <a:off x="1572035" y="2862147"/>
            <a:ext cx="8676222" cy="1905000"/>
          </a:xfrm>
        </p:spPr>
        <p:txBody>
          <a:bodyPr/>
          <a:lstStyle/>
          <a:p>
            <a:r>
              <a:rPr lang="tr-TR" dirty="0"/>
              <a:t>ŞAHİN ROKET TAKIMI 2021.V2</a:t>
            </a:r>
          </a:p>
        </p:txBody>
      </p:sp>
    </p:spTree>
    <p:extLst>
      <p:ext uri="{BB962C8B-B14F-4D97-AF65-F5344CB8AC3E}">
        <p14:creationId xmlns:p14="http://schemas.microsoft.com/office/powerpoint/2010/main" val="341550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61A340-05E9-C24F-8AAA-33B910E1C34C}"/>
              </a:ext>
            </a:extLst>
          </p:cNvPr>
          <p:cNvSpPr>
            <a:spLocks noGrp="1"/>
          </p:cNvSpPr>
          <p:nvPr>
            <p:ph type="title"/>
          </p:nvPr>
        </p:nvSpPr>
        <p:spPr/>
        <p:txBody>
          <a:bodyPr/>
          <a:lstStyle/>
          <a:p>
            <a:r>
              <a:rPr lang="tr-TR" dirty="0" err="1"/>
              <a:t>nASIL</a:t>
            </a:r>
            <a:r>
              <a:rPr lang="tr-TR" dirty="0"/>
              <a:t> ÜRETTİRİLİYOR ?</a:t>
            </a:r>
          </a:p>
        </p:txBody>
      </p:sp>
      <p:sp>
        <p:nvSpPr>
          <p:cNvPr id="3" name="İçerik Yer Tutucusu 2">
            <a:extLst>
              <a:ext uri="{FF2B5EF4-FFF2-40B4-BE49-F238E27FC236}">
                <a16:creationId xmlns:a16="http://schemas.microsoft.com/office/drawing/2014/main" id="{5CFE4F94-3FA1-AE49-8161-31F261A53BA0}"/>
              </a:ext>
            </a:extLst>
          </p:cNvPr>
          <p:cNvSpPr>
            <a:spLocks noGrp="1"/>
          </p:cNvSpPr>
          <p:nvPr>
            <p:ph idx="1"/>
          </p:nvPr>
        </p:nvSpPr>
        <p:spPr/>
        <p:txBody>
          <a:bodyPr>
            <a:normAutofit fontScale="70000" lnSpcReduction="20000"/>
          </a:bodyPr>
          <a:lstStyle/>
          <a:p>
            <a:r>
              <a:rPr lang="tr-TR" dirty="0">
                <a:effectLst/>
              </a:rPr>
              <a:t> </a:t>
            </a:r>
            <a:r>
              <a:rPr lang="tr-TR" b="1" dirty="0">
                <a:effectLst/>
              </a:rPr>
              <a:t>RS274X </a:t>
            </a:r>
            <a:r>
              <a:rPr lang="tr-TR" dirty="0"/>
              <a:t>GERBER DOSYASI HALİNDE GÖNDERİYORUZ VE ÜRETİYORLAR.BU GERBER DOSYASI PROTEUS KİCAD VB YERLERDEN ÇIKTI OLARAK ÇIKAN TASARIMINIZ.</a:t>
            </a:r>
          </a:p>
          <a:p>
            <a:r>
              <a:rPr lang="tr-TR" dirty="0"/>
              <a:t>BU ÇIKAN DOSYA BİR TANE DEĞİL BİRKAÇ TANE OLABİLİR. BUNLARI ZİP VEYA RAR HALİNDE GÖNDERİLMESİ GEREKMEKTEDİR.</a:t>
            </a:r>
          </a:p>
          <a:p>
            <a:r>
              <a:rPr lang="tr-TR" dirty="0"/>
              <a:t>BU ÇIKAN DOSYALARI BAZI PROTEUS GİBİ UYGULAMALAR OTOMATİK SENİN YAPTIĞIN PROJELERİ ALARAK HAZIR BİR ŞEKİLDE VERİYOR.BAZILARINDA İSE SEN SEÇMEN GEREKİYOR.ÖRNEĞİN ÜST KATMAN,ALT KATMAN GİBİ.</a:t>
            </a:r>
          </a:p>
          <a:p>
            <a:r>
              <a:rPr lang="tr-TR" dirty="0"/>
              <a:t>RS274X FORMATINDA ÇIKTI ALMAK GEREK UNUTMA.</a:t>
            </a:r>
          </a:p>
          <a:p>
            <a:r>
              <a:rPr lang="tr-TR" dirty="0"/>
              <a:t>TÜM UYGULAMALAR(PROTEUS,KİCAD…) ÜZERİNDEN GERBER ALMA ÖRNEĞİ İSTERSEN </a:t>
            </a:r>
            <a:r>
              <a:rPr lang="tr-TR" dirty="0">
                <a:sym typeface="Wingdings" pitchFamily="2" charset="2"/>
              </a:rPr>
              <a:t>(</a:t>
            </a:r>
            <a:r>
              <a:rPr lang="tr-TR" dirty="0">
                <a:sym typeface="Wingdings" pitchFamily="2" charset="2"/>
                <a:hlinkClick r:id="rId2"/>
              </a:rPr>
              <a:t>http://www.izmirnumunepcb.com/gerber-ciktisi-nasil-alinir.html</a:t>
            </a:r>
            <a:r>
              <a:rPr lang="tr-TR" dirty="0">
                <a:sym typeface="Wingdings" pitchFamily="2" charset="2"/>
              </a:rPr>
              <a:t>)</a:t>
            </a:r>
          </a:p>
          <a:p>
            <a:r>
              <a:rPr lang="tr-TR" dirty="0">
                <a:sym typeface="Wingdings" pitchFamily="2" charset="2"/>
              </a:rPr>
              <a:t>DOSYALARDA VEYA TASARIMDA BİR HATA VARSA ONLAR BİZE ULAŞIP BU HATAYI DÜZELTMEMİZİ İSTİYORLAR.BU DÜZELTMELER SADECE DELİK VE LEHİM HATALARI GİBİ.YANİ SEN BURADA 5V VERMİŞSİN YAKARSIN DEVREYİ GİBİ DEĞİL.</a:t>
            </a:r>
          </a:p>
          <a:p>
            <a:endParaRPr lang="tr-TR" dirty="0">
              <a:sym typeface="Wingdings" pitchFamily="2" charset="2"/>
            </a:endParaRPr>
          </a:p>
        </p:txBody>
      </p:sp>
    </p:spTree>
    <p:extLst>
      <p:ext uri="{BB962C8B-B14F-4D97-AF65-F5344CB8AC3E}">
        <p14:creationId xmlns:p14="http://schemas.microsoft.com/office/powerpoint/2010/main" val="2174818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DCA5A95-45A0-AB40-A7A9-3DF77142F41C}"/>
              </a:ext>
            </a:extLst>
          </p:cNvPr>
          <p:cNvSpPr>
            <a:spLocks noGrp="1"/>
          </p:cNvSpPr>
          <p:nvPr>
            <p:ph type="title"/>
          </p:nvPr>
        </p:nvSpPr>
        <p:spPr>
          <a:xfrm>
            <a:off x="907237" y="-483219"/>
            <a:ext cx="9905998" cy="1905000"/>
          </a:xfrm>
        </p:spPr>
        <p:txBody>
          <a:bodyPr/>
          <a:lstStyle/>
          <a:p>
            <a:r>
              <a:rPr lang="tr-TR" dirty="0" err="1"/>
              <a:t>Pcb</a:t>
            </a:r>
            <a:r>
              <a:rPr lang="tr-TR" dirty="0"/>
              <a:t> için araştırılan kaynaklar:</a:t>
            </a:r>
          </a:p>
        </p:txBody>
      </p:sp>
      <p:sp>
        <p:nvSpPr>
          <p:cNvPr id="3" name="İçerik Yer Tutucusu 2">
            <a:extLst>
              <a:ext uri="{FF2B5EF4-FFF2-40B4-BE49-F238E27FC236}">
                <a16:creationId xmlns:a16="http://schemas.microsoft.com/office/drawing/2014/main" id="{8504F1D2-B9B0-3648-B6BE-EE754E637081}"/>
              </a:ext>
            </a:extLst>
          </p:cNvPr>
          <p:cNvSpPr>
            <a:spLocks noGrp="1"/>
          </p:cNvSpPr>
          <p:nvPr>
            <p:ph idx="1"/>
          </p:nvPr>
        </p:nvSpPr>
        <p:spPr>
          <a:xfrm>
            <a:off x="1143001" y="710891"/>
            <a:ext cx="9905998" cy="3124201"/>
          </a:xfrm>
        </p:spPr>
        <p:txBody>
          <a:bodyPr/>
          <a:lstStyle/>
          <a:p>
            <a:r>
              <a:rPr lang="tr-TR" dirty="0">
                <a:hlinkClick r:id="rId2"/>
              </a:rPr>
              <a:t>https://www.youtube.com/watch?v=S2mwCplC_VU</a:t>
            </a:r>
            <a:endParaRPr lang="tr-TR" dirty="0"/>
          </a:p>
          <a:p>
            <a:r>
              <a:rPr lang="tr-TR" dirty="0">
                <a:hlinkClick r:id="rId3"/>
              </a:rPr>
              <a:t>https://www.youtube.com/watch?v=1ZzhPwVj_ew</a:t>
            </a:r>
            <a:endParaRPr lang="tr-TR" dirty="0"/>
          </a:p>
          <a:p>
            <a:r>
              <a:rPr lang="tr-TR" dirty="0">
                <a:hlinkClick r:id="rId4"/>
              </a:rPr>
              <a:t>https://www.youtube.com/watch?v=OCLpG3T-SM8</a:t>
            </a:r>
            <a:endParaRPr lang="tr-TR" dirty="0"/>
          </a:p>
          <a:p>
            <a:r>
              <a:rPr lang="tr-TR" dirty="0">
                <a:hlinkClick r:id="rId5"/>
              </a:rPr>
              <a:t>https://www.youtube.com/watch?v=XZY6OnRts8w</a:t>
            </a:r>
            <a:endParaRPr lang="tr-TR" dirty="0"/>
          </a:p>
          <a:p>
            <a:r>
              <a:rPr lang="tr-TR" dirty="0">
                <a:hlinkClick r:id="rId6"/>
              </a:rPr>
              <a:t>https://www.youtube.com/watch?v=RklXUdNIr6k</a:t>
            </a:r>
            <a:endParaRPr lang="tr-TR" dirty="0"/>
          </a:p>
          <a:p>
            <a:r>
              <a:rPr lang="tr-TR" dirty="0" err="1"/>
              <a:t>https</a:t>
            </a:r>
            <a:r>
              <a:rPr lang="tr-TR" dirty="0"/>
              <a:t>://</a:t>
            </a:r>
            <a:r>
              <a:rPr lang="tr-TR" dirty="0" err="1"/>
              <a:t>www.youtube.com</a:t>
            </a:r>
            <a:r>
              <a:rPr lang="tr-TR" dirty="0"/>
              <a:t>/</a:t>
            </a:r>
            <a:r>
              <a:rPr lang="tr-TR" dirty="0" err="1"/>
              <a:t>watch?v</a:t>
            </a:r>
            <a:r>
              <a:rPr lang="tr-TR" dirty="0"/>
              <a:t>=gzjU1Gud0QQ</a:t>
            </a:r>
          </a:p>
        </p:txBody>
      </p:sp>
      <p:sp>
        <p:nvSpPr>
          <p:cNvPr id="4" name="Başlık 1">
            <a:extLst>
              <a:ext uri="{FF2B5EF4-FFF2-40B4-BE49-F238E27FC236}">
                <a16:creationId xmlns:a16="http://schemas.microsoft.com/office/drawing/2014/main" id="{C15D56EE-F87C-BF45-91D7-5ED548D22846}"/>
              </a:ext>
            </a:extLst>
          </p:cNvPr>
          <p:cNvSpPr txBox="1">
            <a:spLocks/>
          </p:cNvSpPr>
          <p:nvPr/>
        </p:nvSpPr>
        <p:spPr>
          <a:xfrm>
            <a:off x="911225" y="3492189"/>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a:t>ÜRETTİREBİLECEĞİN SİTELER</a:t>
            </a:r>
          </a:p>
        </p:txBody>
      </p:sp>
      <p:sp>
        <p:nvSpPr>
          <p:cNvPr id="5" name="İçerik Yer Tutucusu 2">
            <a:extLst>
              <a:ext uri="{FF2B5EF4-FFF2-40B4-BE49-F238E27FC236}">
                <a16:creationId xmlns:a16="http://schemas.microsoft.com/office/drawing/2014/main" id="{BB52A6F2-2BC3-2F4B-B0AF-91F062C8BEB9}"/>
              </a:ext>
            </a:extLst>
          </p:cNvPr>
          <p:cNvSpPr txBox="1">
            <a:spLocks/>
          </p:cNvSpPr>
          <p:nvPr/>
        </p:nvSpPr>
        <p:spPr>
          <a:xfrm>
            <a:off x="1143001" y="3733799"/>
            <a:ext cx="990599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tr-TR" dirty="0">
                <a:hlinkClick r:id="rId7"/>
              </a:rPr>
              <a:t>https://www.pcbway.com</a:t>
            </a:r>
            <a:r>
              <a:rPr lang="tr-TR" dirty="0"/>
              <a:t> (yurt dışı)</a:t>
            </a:r>
          </a:p>
          <a:p>
            <a:r>
              <a:rPr lang="tr-TR" dirty="0">
                <a:hlinkClick r:id="rId8"/>
              </a:rPr>
              <a:t>http://www.izmirnumunepcb.com (yurt</a:t>
            </a:r>
            <a:r>
              <a:rPr lang="tr-TR" dirty="0"/>
              <a:t> içi)</a:t>
            </a:r>
          </a:p>
        </p:txBody>
      </p:sp>
    </p:spTree>
    <p:extLst>
      <p:ext uri="{BB962C8B-B14F-4D97-AF65-F5344CB8AC3E}">
        <p14:creationId xmlns:p14="http://schemas.microsoft.com/office/powerpoint/2010/main" val="1824356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76F6EAE-0826-5746-BC9B-2E498E33202D}"/>
              </a:ext>
            </a:extLst>
          </p:cNvPr>
          <p:cNvSpPr>
            <a:spLocks noGrp="1"/>
          </p:cNvSpPr>
          <p:nvPr>
            <p:ph type="title"/>
          </p:nvPr>
        </p:nvSpPr>
        <p:spPr>
          <a:xfrm>
            <a:off x="1143001" y="408877"/>
            <a:ext cx="9905998" cy="1905000"/>
          </a:xfrm>
        </p:spPr>
        <p:txBody>
          <a:bodyPr>
            <a:normAutofit/>
          </a:bodyPr>
          <a:lstStyle/>
          <a:p>
            <a:pPr algn="ctr"/>
            <a:r>
              <a:rPr lang="tr-TR" sz="6000" dirty="0"/>
              <a:t>BİLGİSAYARLAR</a:t>
            </a:r>
          </a:p>
        </p:txBody>
      </p:sp>
      <p:pic>
        <p:nvPicPr>
          <p:cNvPr id="5" name="Resim 4">
            <a:extLst>
              <a:ext uri="{FF2B5EF4-FFF2-40B4-BE49-F238E27FC236}">
                <a16:creationId xmlns:a16="http://schemas.microsoft.com/office/drawing/2014/main" id="{58D7ADF1-D00B-6247-95A9-12D737B8A55B}"/>
              </a:ext>
            </a:extLst>
          </p:cNvPr>
          <p:cNvPicPr>
            <a:picLocks noChangeAspect="1"/>
          </p:cNvPicPr>
          <p:nvPr/>
        </p:nvPicPr>
        <p:blipFill>
          <a:blip r:embed="rId2"/>
          <a:stretch>
            <a:fillRect/>
          </a:stretch>
        </p:blipFill>
        <p:spPr>
          <a:xfrm>
            <a:off x="7204000" y="2453269"/>
            <a:ext cx="2090855" cy="2090855"/>
          </a:xfrm>
          <a:prstGeom prst="rect">
            <a:avLst/>
          </a:prstGeom>
        </p:spPr>
      </p:pic>
      <p:pic>
        <p:nvPicPr>
          <p:cNvPr id="7" name="Resim 6">
            <a:extLst>
              <a:ext uri="{FF2B5EF4-FFF2-40B4-BE49-F238E27FC236}">
                <a16:creationId xmlns:a16="http://schemas.microsoft.com/office/drawing/2014/main" id="{61280EBA-2C07-7B49-A3F3-09EC55196F2D}"/>
              </a:ext>
            </a:extLst>
          </p:cNvPr>
          <p:cNvPicPr>
            <a:picLocks noChangeAspect="1"/>
          </p:cNvPicPr>
          <p:nvPr/>
        </p:nvPicPr>
        <p:blipFill>
          <a:blip r:embed="rId3"/>
          <a:stretch>
            <a:fillRect/>
          </a:stretch>
        </p:blipFill>
        <p:spPr>
          <a:xfrm>
            <a:off x="3082424" y="2453269"/>
            <a:ext cx="2780622" cy="2090855"/>
          </a:xfrm>
          <a:prstGeom prst="rect">
            <a:avLst/>
          </a:prstGeom>
        </p:spPr>
      </p:pic>
    </p:spTree>
    <p:extLst>
      <p:ext uri="{BB962C8B-B14F-4D97-AF65-F5344CB8AC3E}">
        <p14:creationId xmlns:p14="http://schemas.microsoft.com/office/powerpoint/2010/main" val="2431374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03DEA5-A2FF-754A-BFB1-053754748629}"/>
              </a:ext>
            </a:extLst>
          </p:cNvPr>
          <p:cNvSpPr>
            <a:spLocks noGrp="1"/>
          </p:cNvSpPr>
          <p:nvPr>
            <p:ph type="title"/>
          </p:nvPr>
        </p:nvSpPr>
        <p:spPr>
          <a:xfrm>
            <a:off x="0" y="2109439"/>
            <a:ext cx="9905998" cy="1905000"/>
          </a:xfrm>
        </p:spPr>
        <p:txBody>
          <a:bodyPr/>
          <a:lstStyle/>
          <a:p>
            <a:r>
              <a:rPr lang="tr-TR" dirty="0"/>
              <a:t>-Bilgisayarlara geçmeden önce bilmemiz gereken bazı kavramlar</a:t>
            </a:r>
          </a:p>
        </p:txBody>
      </p:sp>
    </p:spTree>
    <p:extLst>
      <p:ext uri="{BB962C8B-B14F-4D97-AF65-F5344CB8AC3E}">
        <p14:creationId xmlns:p14="http://schemas.microsoft.com/office/powerpoint/2010/main" val="701520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B8731B0C-9AAC-2340-9AA6-9DFB9524DFB4}"/>
              </a:ext>
            </a:extLst>
          </p:cNvPr>
          <p:cNvSpPr>
            <a:spLocks noGrp="1"/>
          </p:cNvSpPr>
          <p:nvPr>
            <p:ph type="title"/>
          </p:nvPr>
        </p:nvSpPr>
        <p:spPr/>
        <p:txBody>
          <a:bodyPr/>
          <a:lstStyle/>
          <a:p>
            <a:endParaRPr lang="tr-TR" dirty="0"/>
          </a:p>
        </p:txBody>
      </p:sp>
      <p:pic>
        <p:nvPicPr>
          <p:cNvPr id="6" name="Resim 5">
            <a:extLst>
              <a:ext uri="{FF2B5EF4-FFF2-40B4-BE49-F238E27FC236}">
                <a16:creationId xmlns:a16="http://schemas.microsoft.com/office/drawing/2014/main" id="{86CE9B9A-5169-4547-9E77-F17EDF73BC29}"/>
              </a:ext>
            </a:extLst>
          </p:cNvPr>
          <p:cNvPicPr>
            <a:picLocks noChangeAspect="1"/>
          </p:cNvPicPr>
          <p:nvPr/>
        </p:nvPicPr>
        <p:blipFill>
          <a:blip r:embed="rId2"/>
          <a:stretch>
            <a:fillRect/>
          </a:stretch>
        </p:blipFill>
        <p:spPr>
          <a:xfrm>
            <a:off x="0" y="367990"/>
            <a:ext cx="12192000" cy="6055112"/>
          </a:xfrm>
          <a:prstGeom prst="rect">
            <a:avLst/>
          </a:prstGeom>
        </p:spPr>
      </p:pic>
    </p:spTree>
    <p:extLst>
      <p:ext uri="{BB962C8B-B14F-4D97-AF65-F5344CB8AC3E}">
        <p14:creationId xmlns:p14="http://schemas.microsoft.com/office/powerpoint/2010/main" val="909060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D813A59-B528-3249-9189-7242A8FBE7DF}"/>
              </a:ext>
            </a:extLst>
          </p:cNvPr>
          <p:cNvSpPr>
            <a:spLocks noGrp="1"/>
          </p:cNvSpPr>
          <p:nvPr>
            <p:ph type="title"/>
          </p:nvPr>
        </p:nvSpPr>
        <p:spPr/>
        <p:txBody>
          <a:bodyPr/>
          <a:lstStyle/>
          <a:p>
            <a:r>
              <a:rPr lang="tr-TR" dirty="0" err="1"/>
              <a:t>yAZILIM</a:t>
            </a:r>
            <a:r>
              <a:rPr lang="tr-TR" dirty="0"/>
              <a:t> </a:t>
            </a:r>
            <a:r>
              <a:rPr lang="tr-TR" dirty="0" err="1"/>
              <a:t>uYUMLULUK</a:t>
            </a:r>
            <a:r>
              <a:rPr lang="tr-TR" dirty="0"/>
              <a:t> NEDİR ?</a:t>
            </a:r>
          </a:p>
        </p:txBody>
      </p:sp>
      <p:sp>
        <p:nvSpPr>
          <p:cNvPr id="3" name="İçerik Yer Tutucusu 2">
            <a:extLst>
              <a:ext uri="{FF2B5EF4-FFF2-40B4-BE49-F238E27FC236}">
                <a16:creationId xmlns:a16="http://schemas.microsoft.com/office/drawing/2014/main" id="{AA3A6FA2-C448-6F46-B573-6C965FD8D228}"/>
              </a:ext>
            </a:extLst>
          </p:cNvPr>
          <p:cNvSpPr>
            <a:spLocks noGrp="1"/>
          </p:cNvSpPr>
          <p:nvPr>
            <p:ph idx="1"/>
          </p:nvPr>
        </p:nvSpPr>
        <p:spPr/>
        <p:txBody>
          <a:bodyPr/>
          <a:lstStyle/>
          <a:p>
            <a:r>
              <a:rPr lang="tr-TR" dirty="0">
                <a:effectLst/>
              </a:rPr>
              <a:t>Uyumluluk, müşteri memnuniyetini sağlamak için işlevsel olmayan bir testtir. Yazılım uygulamanızın veya ürününüzün farklı tarayıcılarda, </a:t>
            </a:r>
            <a:r>
              <a:rPr lang="tr-TR" dirty="0" err="1">
                <a:effectLst/>
              </a:rPr>
              <a:t>veritabanında</a:t>
            </a:r>
            <a:r>
              <a:rPr lang="tr-TR" dirty="0">
                <a:effectLst/>
              </a:rPr>
              <a:t>, donanımda, işletim sisteminde, mobil cihazlarda ve ağlarda çalışacak kadar yetkin olup olmadığını belirlemektir.</a:t>
            </a:r>
            <a:endParaRPr lang="tr-TR" dirty="0"/>
          </a:p>
        </p:txBody>
      </p:sp>
    </p:spTree>
    <p:extLst>
      <p:ext uri="{BB962C8B-B14F-4D97-AF65-F5344CB8AC3E}">
        <p14:creationId xmlns:p14="http://schemas.microsoft.com/office/powerpoint/2010/main" val="1078790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8639BE7-3BD1-9E42-B478-416EF956BC4D}"/>
              </a:ext>
            </a:extLst>
          </p:cNvPr>
          <p:cNvSpPr>
            <a:spLocks noGrp="1"/>
          </p:cNvSpPr>
          <p:nvPr>
            <p:ph type="title"/>
          </p:nvPr>
        </p:nvSpPr>
        <p:spPr>
          <a:xfrm>
            <a:off x="0" y="-315951"/>
            <a:ext cx="9905998" cy="1905000"/>
          </a:xfrm>
        </p:spPr>
        <p:txBody>
          <a:bodyPr/>
          <a:lstStyle/>
          <a:p>
            <a:r>
              <a:rPr lang="tr-TR" dirty="0" err="1">
                <a:effectLst/>
              </a:rPr>
              <a:t>Mikroislemci</a:t>
            </a:r>
            <a:r>
              <a:rPr lang="tr-TR" dirty="0">
                <a:effectLst/>
              </a:rPr>
              <a:t> ile </a:t>
            </a:r>
            <a:r>
              <a:rPr lang="tr-TR" dirty="0" err="1">
                <a:effectLst/>
              </a:rPr>
              <a:t>Mikrodenetleyici</a:t>
            </a:r>
            <a:r>
              <a:rPr lang="tr-TR" dirty="0">
                <a:effectLst/>
              </a:rPr>
              <a:t> Nedir ?</a:t>
            </a:r>
            <a:br>
              <a:rPr lang="tr-TR" dirty="0">
                <a:effectLst/>
              </a:rPr>
            </a:br>
            <a:endParaRPr lang="tr-TR" dirty="0"/>
          </a:p>
        </p:txBody>
      </p:sp>
      <p:sp>
        <p:nvSpPr>
          <p:cNvPr id="3" name="İçerik Yer Tutucusu 2">
            <a:extLst>
              <a:ext uri="{FF2B5EF4-FFF2-40B4-BE49-F238E27FC236}">
                <a16:creationId xmlns:a16="http://schemas.microsoft.com/office/drawing/2014/main" id="{7295503B-0DE8-DD4C-B1D7-295913B49E03}"/>
              </a:ext>
            </a:extLst>
          </p:cNvPr>
          <p:cNvSpPr>
            <a:spLocks noGrp="1"/>
          </p:cNvSpPr>
          <p:nvPr>
            <p:ph idx="1"/>
          </p:nvPr>
        </p:nvSpPr>
        <p:spPr>
          <a:xfrm>
            <a:off x="0" y="2432823"/>
            <a:ext cx="9905998" cy="3124201"/>
          </a:xfrm>
        </p:spPr>
        <p:txBody>
          <a:bodyPr>
            <a:noAutofit/>
          </a:bodyPr>
          <a:lstStyle/>
          <a:p>
            <a:r>
              <a:rPr lang="tr-TR" sz="1200" b="1" dirty="0">
                <a:effectLst/>
              </a:rPr>
              <a:t>Mikroişlemci nedir?</a:t>
            </a:r>
          </a:p>
          <a:p>
            <a:r>
              <a:rPr lang="tr-TR" sz="1200" dirty="0">
                <a:effectLst/>
              </a:rPr>
              <a:t>Yapısında bir CPU (Central </a:t>
            </a:r>
            <a:r>
              <a:rPr lang="tr-TR" sz="1200" dirty="0" err="1">
                <a:effectLst/>
              </a:rPr>
              <a:t>Processing</a:t>
            </a:r>
            <a:r>
              <a:rPr lang="tr-TR" sz="1200" dirty="0">
                <a:effectLst/>
              </a:rPr>
              <a:t> </a:t>
            </a:r>
            <a:r>
              <a:rPr lang="tr-TR" sz="1200" dirty="0" err="1">
                <a:effectLst/>
              </a:rPr>
              <a:t>Unit</a:t>
            </a:r>
            <a:r>
              <a:rPr lang="tr-TR" sz="1200" dirty="0">
                <a:effectLst/>
              </a:rPr>
              <a:t>/Merkezi İşlem Birimi), ön bellek ve </a:t>
            </a:r>
            <a:r>
              <a:rPr lang="tr-TR" sz="1200" dirty="0" err="1">
                <a:effectLst/>
              </a:rPr>
              <a:t>input</a:t>
            </a:r>
            <a:r>
              <a:rPr lang="tr-TR" sz="1200" dirty="0">
                <a:effectLst/>
              </a:rPr>
              <a:t>/</a:t>
            </a:r>
            <a:r>
              <a:rPr lang="tr-TR" sz="1200" dirty="0" err="1">
                <a:effectLst/>
              </a:rPr>
              <a:t>output</a:t>
            </a:r>
            <a:r>
              <a:rPr lang="tr-TR" sz="1200" dirty="0">
                <a:effectLst/>
              </a:rPr>
              <a:t> (giriş/çıkış) birimleri bulunan devrelere mikroişlemci denir. Özetle mikroişlemci, bilgisayardır. Mikroişlemciler, bulundukları elektronik yapıların beynidir. Bağlı oldukları mekanizmanın kontrolünü sağlarlar.</a:t>
            </a:r>
          </a:p>
          <a:p>
            <a:r>
              <a:rPr lang="tr-TR" sz="1200" b="1" dirty="0" err="1">
                <a:effectLst/>
              </a:rPr>
              <a:t>Mikrodenetleyici</a:t>
            </a:r>
            <a:r>
              <a:rPr lang="tr-TR" sz="1200" b="1" dirty="0">
                <a:effectLst/>
              </a:rPr>
              <a:t> nedir?</a:t>
            </a:r>
          </a:p>
          <a:p>
            <a:r>
              <a:rPr lang="tr-TR" sz="1200" dirty="0" err="1">
                <a:effectLst/>
              </a:rPr>
              <a:t>Mikrodenetleyici</a:t>
            </a:r>
            <a:r>
              <a:rPr lang="tr-TR" sz="1200" dirty="0">
                <a:effectLst/>
              </a:rPr>
              <a:t>, dışarıdan gelen bir veriyi (programı) hafızasına alan, derleyen ve sonucunda da çıktı elde eden bir bilgisayardır. </a:t>
            </a:r>
            <a:r>
              <a:rPr lang="tr-TR" sz="1200" dirty="0" err="1">
                <a:effectLst/>
              </a:rPr>
              <a:t>Mikrodenetleyicinin</a:t>
            </a:r>
            <a:r>
              <a:rPr lang="tr-TR" sz="1200" dirty="0">
                <a:effectLst/>
              </a:rPr>
              <a:t> yapısında:</a:t>
            </a:r>
          </a:p>
          <a:p>
            <a:r>
              <a:rPr lang="tr-TR" sz="1200" dirty="0">
                <a:effectLst/>
              </a:rPr>
              <a:t>CPU</a:t>
            </a:r>
          </a:p>
          <a:p>
            <a:r>
              <a:rPr lang="tr-TR" sz="1200" dirty="0">
                <a:effectLst/>
              </a:rPr>
              <a:t>RAM</a:t>
            </a:r>
          </a:p>
          <a:p>
            <a:r>
              <a:rPr lang="tr-TR" sz="1200" dirty="0">
                <a:effectLst/>
              </a:rPr>
              <a:t>ROM</a:t>
            </a:r>
          </a:p>
          <a:p>
            <a:r>
              <a:rPr lang="tr-TR" sz="1200" dirty="0">
                <a:effectLst/>
              </a:rPr>
              <a:t>I/O Portları</a:t>
            </a:r>
          </a:p>
          <a:p>
            <a:r>
              <a:rPr lang="tr-TR" sz="1200" dirty="0">
                <a:effectLst/>
              </a:rPr>
              <a:t>Seri ve Paralel Portlar</a:t>
            </a:r>
          </a:p>
          <a:p>
            <a:r>
              <a:rPr lang="tr-TR" sz="1200" dirty="0">
                <a:effectLst/>
              </a:rPr>
              <a:t>Sayıcılar</a:t>
            </a:r>
          </a:p>
          <a:p>
            <a:r>
              <a:rPr lang="tr-TR" sz="1200" dirty="0">
                <a:effectLst/>
              </a:rPr>
              <a:t>Bazılarında da A/D (Analog </a:t>
            </a:r>
            <a:r>
              <a:rPr lang="tr-TR" sz="1200" dirty="0" err="1">
                <a:effectLst/>
              </a:rPr>
              <a:t>to</a:t>
            </a:r>
            <a:r>
              <a:rPr lang="tr-TR" sz="1200" dirty="0">
                <a:effectLst/>
              </a:rPr>
              <a:t> </a:t>
            </a:r>
            <a:r>
              <a:rPr lang="tr-TR" sz="1200" dirty="0" err="1">
                <a:effectLst/>
              </a:rPr>
              <a:t>Digital</a:t>
            </a:r>
            <a:r>
              <a:rPr lang="tr-TR" sz="1200" dirty="0">
                <a:effectLst/>
              </a:rPr>
              <a:t>) ve D/A (</a:t>
            </a:r>
            <a:r>
              <a:rPr lang="tr-TR" sz="1200" dirty="0" err="1">
                <a:effectLst/>
              </a:rPr>
              <a:t>Digital</a:t>
            </a:r>
            <a:r>
              <a:rPr lang="tr-TR" sz="1200" dirty="0">
                <a:effectLst/>
              </a:rPr>
              <a:t> </a:t>
            </a:r>
            <a:r>
              <a:rPr lang="tr-TR" sz="1200" dirty="0" err="1">
                <a:effectLst/>
              </a:rPr>
              <a:t>to</a:t>
            </a:r>
            <a:r>
              <a:rPr lang="tr-TR" sz="1200" dirty="0">
                <a:effectLst/>
              </a:rPr>
              <a:t> Analog) çeviriciler bulunur.</a:t>
            </a:r>
          </a:p>
          <a:p>
            <a:r>
              <a:rPr lang="tr-TR" sz="1200" b="1" u="sng" dirty="0" err="1">
                <a:effectLst/>
              </a:rPr>
              <a:t>Mikrodenetleyici</a:t>
            </a:r>
            <a:r>
              <a:rPr lang="tr-TR" sz="1200" b="1" u="sng" dirty="0">
                <a:effectLst/>
              </a:rPr>
              <a:t> ve Mikroişlemci Arasındaki Farklar Nelerdir?</a:t>
            </a:r>
            <a:endParaRPr lang="tr-TR" sz="1200" dirty="0">
              <a:effectLst/>
            </a:endParaRPr>
          </a:p>
          <a:p>
            <a:r>
              <a:rPr lang="tr-TR" sz="1200" dirty="0">
                <a:effectLst/>
              </a:rPr>
              <a:t>Mikroişlemci ile </a:t>
            </a:r>
            <a:r>
              <a:rPr lang="tr-TR" sz="1200" dirty="0" err="1">
                <a:effectLst/>
              </a:rPr>
              <a:t>mikrodenetleyici</a:t>
            </a:r>
            <a:r>
              <a:rPr lang="tr-TR" sz="1200" dirty="0">
                <a:effectLst/>
              </a:rPr>
              <a:t> birbirine karıştırılmamalıdır. </a:t>
            </a:r>
            <a:r>
              <a:rPr lang="tr-TR" sz="1200" dirty="0" err="1">
                <a:effectLst/>
              </a:rPr>
              <a:t>Mikrodenetleyiciler</a:t>
            </a:r>
            <a:r>
              <a:rPr lang="tr-TR" sz="1200" dirty="0">
                <a:effectLst/>
              </a:rPr>
              <a:t>, yapılarında mikroişlemcileri de içermektedir. Mikroişlemcilerin yapısında CPU, ön bellek ve I/O portları olmasına karşın </a:t>
            </a:r>
            <a:r>
              <a:rPr lang="tr-TR" sz="1200" dirty="0" err="1">
                <a:effectLst/>
              </a:rPr>
              <a:t>mikrodenetleyicilerde</a:t>
            </a:r>
            <a:r>
              <a:rPr lang="tr-TR" sz="1200" dirty="0">
                <a:effectLst/>
              </a:rPr>
              <a:t> ayrıca seri ve paralel portlar, sayıcılar ve çeviriciler (</a:t>
            </a:r>
            <a:r>
              <a:rPr lang="tr-TR" sz="1200" dirty="0" err="1">
                <a:effectLst/>
              </a:rPr>
              <a:t>converter</a:t>
            </a:r>
            <a:r>
              <a:rPr lang="tr-TR" sz="1200" dirty="0">
                <a:effectLst/>
              </a:rPr>
              <a:t>) de bulunmaktadır. </a:t>
            </a:r>
            <a:r>
              <a:rPr lang="tr-TR" sz="1200" dirty="0" err="1">
                <a:effectLst/>
              </a:rPr>
              <a:t>Mikrodenetleyiciler</a:t>
            </a:r>
            <a:r>
              <a:rPr lang="tr-TR" sz="1200" dirty="0">
                <a:effectLst/>
              </a:rPr>
              <a:t>, gerçek zamanlı uygulamalarda daha başarılı çalışmaktadırlar. </a:t>
            </a:r>
            <a:r>
              <a:rPr lang="tr-TR" sz="1200" dirty="0" err="1">
                <a:effectLst/>
              </a:rPr>
              <a:t>Mikrodenetleyiciler</a:t>
            </a:r>
            <a:r>
              <a:rPr lang="tr-TR" sz="1200" dirty="0">
                <a:effectLst/>
              </a:rPr>
              <a:t> bu işi çok küçük boyutlarda ve daha az enerji harcayarak yapabilmektedirler. Bunun </a:t>
            </a:r>
            <a:r>
              <a:rPr lang="tr-TR" sz="1200" dirty="0" err="1">
                <a:effectLst/>
              </a:rPr>
              <a:t>yanısıra</a:t>
            </a:r>
            <a:r>
              <a:rPr lang="tr-TR" sz="1200" dirty="0">
                <a:effectLst/>
              </a:rPr>
              <a:t> mikroişlemciler aynı anda çoklu işlem yapabilirken </a:t>
            </a:r>
            <a:r>
              <a:rPr lang="tr-TR" sz="1200" dirty="0" err="1">
                <a:effectLst/>
              </a:rPr>
              <a:t>mikrodenetleyiciler</a:t>
            </a:r>
            <a:r>
              <a:rPr lang="tr-TR" sz="1200" dirty="0">
                <a:effectLst/>
              </a:rPr>
              <a:t> aynı anda tek bir iş yapabilmektedir.</a:t>
            </a:r>
          </a:p>
          <a:p>
            <a:pPr fontAlgn="base"/>
            <a:r>
              <a:rPr lang="tr-TR" sz="1200" dirty="0" err="1">
                <a:effectLst/>
              </a:rPr>
              <a:t>Mikrodenetleyiciyi</a:t>
            </a:r>
            <a:r>
              <a:rPr lang="tr-TR" sz="1200" dirty="0">
                <a:effectLst/>
              </a:rPr>
              <a:t> mikroişlemciden ayıran en büyük fark içerisinde gömülü halde bulunan çevre birimleridir ( </a:t>
            </a:r>
            <a:r>
              <a:rPr lang="tr-TR" sz="1200" dirty="0" err="1">
                <a:effectLst/>
              </a:rPr>
              <a:t>ing.</a:t>
            </a:r>
            <a:r>
              <a:rPr lang="tr-TR" sz="1200" dirty="0">
                <a:effectLst/>
              </a:rPr>
              <a:t> </a:t>
            </a:r>
            <a:r>
              <a:rPr lang="tr-TR" sz="1200" dirty="0" err="1">
                <a:effectLst/>
              </a:rPr>
              <a:t>peripheral</a:t>
            </a:r>
            <a:r>
              <a:rPr lang="tr-TR" sz="1200" dirty="0">
                <a:effectLst/>
              </a:rPr>
              <a:t>).  Program hafızası, RAM, EEPROM, Zamanlayıcılar, Kesmeler, ADC gibi temel çevre birimlerinin çoğu hemen her AVR </a:t>
            </a:r>
            <a:r>
              <a:rPr lang="tr-TR" sz="1200" dirty="0" err="1">
                <a:effectLst/>
              </a:rPr>
              <a:t>mikrodenetleyicide</a:t>
            </a:r>
            <a:r>
              <a:rPr lang="tr-TR" sz="1200" dirty="0">
                <a:effectLst/>
              </a:rPr>
              <a:t> eksiksiz olarak bulunmaktadır. AVR </a:t>
            </a:r>
            <a:r>
              <a:rPr lang="tr-TR" sz="1200" dirty="0" err="1">
                <a:effectLst/>
              </a:rPr>
              <a:t>mikrodenetleyicilerin</a:t>
            </a:r>
            <a:r>
              <a:rPr lang="tr-TR" sz="1200" dirty="0">
                <a:effectLst/>
              </a:rPr>
              <a:t> her birinde ayrı bir özellik olan bir modeli yerine az model olup çoğu özelliğin toplandığı </a:t>
            </a:r>
            <a:r>
              <a:rPr lang="tr-TR" sz="1200" dirty="0" err="1">
                <a:effectLst/>
              </a:rPr>
              <a:t>mikrodenetleyiciler</a:t>
            </a:r>
            <a:r>
              <a:rPr lang="tr-TR" sz="1200" dirty="0">
                <a:effectLst/>
              </a:rPr>
              <a:t> olması bir </a:t>
            </a:r>
            <a:r>
              <a:rPr lang="tr-TR" sz="1200" dirty="0" err="1">
                <a:effectLst/>
              </a:rPr>
              <a:t>mikrodenetleyiciyle</a:t>
            </a:r>
            <a:r>
              <a:rPr lang="tr-TR" sz="1200" dirty="0">
                <a:effectLst/>
              </a:rPr>
              <a:t> hemen hemen tüm işleri yapmamıza imkan sağlar. O yüzden birkaç AVR </a:t>
            </a:r>
            <a:r>
              <a:rPr lang="tr-TR" sz="1200" dirty="0" err="1">
                <a:effectLst/>
              </a:rPr>
              <a:t>mikrodenetleyiciyi</a:t>
            </a:r>
            <a:r>
              <a:rPr lang="tr-TR" sz="1200" dirty="0">
                <a:effectLst/>
              </a:rPr>
              <a:t> öğrenmek bize yeterli gelecektir.</a:t>
            </a:r>
          </a:p>
          <a:p>
            <a:br>
              <a:rPr lang="tr-TR" sz="1200" dirty="0"/>
            </a:br>
            <a:endParaRPr lang="tr-TR" sz="1200" dirty="0"/>
          </a:p>
        </p:txBody>
      </p:sp>
    </p:spTree>
    <p:extLst>
      <p:ext uri="{BB962C8B-B14F-4D97-AF65-F5344CB8AC3E}">
        <p14:creationId xmlns:p14="http://schemas.microsoft.com/office/powerpoint/2010/main" val="1332010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CAEFA5-84BC-3D4D-8739-A1647AD6C0E5}"/>
              </a:ext>
            </a:extLst>
          </p:cNvPr>
          <p:cNvSpPr>
            <a:spLocks noGrp="1"/>
          </p:cNvSpPr>
          <p:nvPr>
            <p:ph type="title"/>
          </p:nvPr>
        </p:nvSpPr>
        <p:spPr/>
        <p:txBody>
          <a:bodyPr/>
          <a:lstStyle/>
          <a:p>
            <a:r>
              <a:rPr lang="tr-TR" dirty="0"/>
              <a:t>Nasıl kodlanır ?</a:t>
            </a:r>
          </a:p>
        </p:txBody>
      </p:sp>
      <p:sp>
        <p:nvSpPr>
          <p:cNvPr id="3" name="İçerik Yer Tutucusu 2">
            <a:extLst>
              <a:ext uri="{FF2B5EF4-FFF2-40B4-BE49-F238E27FC236}">
                <a16:creationId xmlns:a16="http://schemas.microsoft.com/office/drawing/2014/main" id="{9267D752-AF26-5242-B227-43CB4E66144A}"/>
              </a:ext>
            </a:extLst>
          </p:cNvPr>
          <p:cNvSpPr>
            <a:spLocks noGrp="1"/>
          </p:cNvSpPr>
          <p:nvPr>
            <p:ph idx="1"/>
          </p:nvPr>
        </p:nvSpPr>
        <p:spPr/>
        <p:txBody>
          <a:bodyPr>
            <a:normAutofit lnSpcReduction="10000"/>
          </a:bodyPr>
          <a:lstStyle/>
          <a:p>
            <a:r>
              <a:rPr lang="tr-TR" b="1" u="sng" dirty="0" err="1">
                <a:effectLst/>
              </a:rPr>
              <a:t>Mikrodenetleyici</a:t>
            </a:r>
            <a:r>
              <a:rPr lang="tr-TR" b="1" u="sng" dirty="0">
                <a:effectLst/>
              </a:rPr>
              <a:t> Programlama Nasıl Yapılır?</a:t>
            </a:r>
            <a:endParaRPr lang="tr-TR" dirty="0">
              <a:effectLst/>
            </a:endParaRPr>
          </a:p>
          <a:p>
            <a:r>
              <a:rPr lang="tr-TR" dirty="0" err="1">
                <a:effectLst/>
              </a:rPr>
              <a:t>Mikrodenetleyicilerin</a:t>
            </a:r>
            <a:r>
              <a:rPr lang="tr-TR" dirty="0">
                <a:effectLst/>
              </a:rPr>
              <a:t> programlanabilmesi için komut satırlarından oluşan bir yazılıma ihtiyaç vardır. Her </a:t>
            </a:r>
            <a:r>
              <a:rPr lang="tr-TR" dirty="0" err="1">
                <a:effectLst/>
              </a:rPr>
              <a:t>mikrodenetleyici</a:t>
            </a:r>
            <a:r>
              <a:rPr lang="tr-TR" dirty="0">
                <a:effectLst/>
              </a:rPr>
              <a:t> için farklı bir derleyici, derlenen programın aktarılması için farklı programlar vardır. Örneğin aşağıdaki örnekte verildiği gibi, </a:t>
            </a:r>
            <a:r>
              <a:rPr lang="tr-TR" dirty="0" err="1">
                <a:effectLst/>
              </a:rPr>
              <a:t>Mikrochip</a:t>
            </a:r>
            <a:r>
              <a:rPr lang="tr-TR" dirty="0">
                <a:effectLst/>
              </a:rPr>
              <a:t> firmasının ürünü olan PIC ailesindeki </a:t>
            </a:r>
            <a:r>
              <a:rPr lang="tr-TR" dirty="0" err="1">
                <a:effectLst/>
              </a:rPr>
              <a:t>mikrodenetleyiciler</a:t>
            </a:r>
            <a:r>
              <a:rPr lang="tr-TR" dirty="0">
                <a:effectLst/>
              </a:rPr>
              <a:t> için özel programlama kartları bulunmaktadır. </a:t>
            </a:r>
            <a:r>
              <a:rPr lang="tr-TR" dirty="0" err="1">
                <a:effectLst/>
              </a:rPr>
              <a:t>Mikrodenetleyicinin</a:t>
            </a:r>
            <a:r>
              <a:rPr lang="tr-TR" dirty="0">
                <a:effectLst/>
              </a:rPr>
              <a:t> programlanabilmesi için karta sabitlenmesi, kartın da bilgisayara bağlanması gerekmektedir. Bilgisayardaki yazılım makine diline derlendikten sonra </a:t>
            </a:r>
            <a:r>
              <a:rPr lang="tr-TR" dirty="0" err="1">
                <a:effectLst/>
              </a:rPr>
              <a:t>mikrodenetleyici</a:t>
            </a:r>
            <a:r>
              <a:rPr lang="tr-TR" dirty="0">
                <a:effectLst/>
              </a:rPr>
              <a:t> tipi seçilerek yazılım karta aktarılır. Bu şekilde karta sabitlenen </a:t>
            </a:r>
            <a:r>
              <a:rPr lang="tr-TR" dirty="0" err="1">
                <a:effectLst/>
              </a:rPr>
              <a:t>mikrodenetleyici</a:t>
            </a:r>
            <a:r>
              <a:rPr lang="tr-TR" dirty="0">
                <a:effectLst/>
              </a:rPr>
              <a:t> programlanmış olur.</a:t>
            </a:r>
          </a:p>
          <a:p>
            <a:endParaRPr lang="tr-TR" dirty="0">
              <a:effectLst/>
            </a:endParaRPr>
          </a:p>
          <a:p>
            <a:endParaRPr lang="tr-TR" dirty="0"/>
          </a:p>
        </p:txBody>
      </p:sp>
    </p:spTree>
    <p:extLst>
      <p:ext uri="{BB962C8B-B14F-4D97-AF65-F5344CB8AC3E}">
        <p14:creationId xmlns:p14="http://schemas.microsoft.com/office/powerpoint/2010/main" val="44030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26E937-CBD4-294E-A60A-337A00A9FB87}"/>
              </a:ext>
            </a:extLst>
          </p:cNvPr>
          <p:cNvSpPr>
            <a:spLocks noGrp="1"/>
          </p:cNvSpPr>
          <p:nvPr>
            <p:ph type="title"/>
          </p:nvPr>
        </p:nvSpPr>
        <p:spPr/>
        <p:txBody>
          <a:bodyPr/>
          <a:lstStyle/>
          <a:p>
            <a:r>
              <a:rPr lang="tr-TR" dirty="0" err="1"/>
              <a:t>ARDUino</a:t>
            </a:r>
            <a:endParaRPr lang="tr-TR" dirty="0"/>
          </a:p>
        </p:txBody>
      </p:sp>
      <p:sp>
        <p:nvSpPr>
          <p:cNvPr id="3" name="İçerik Yer Tutucusu 2">
            <a:extLst>
              <a:ext uri="{FF2B5EF4-FFF2-40B4-BE49-F238E27FC236}">
                <a16:creationId xmlns:a16="http://schemas.microsoft.com/office/drawing/2014/main" id="{088E8048-A0E5-3D4E-A355-D93A6319DA49}"/>
              </a:ext>
            </a:extLst>
          </p:cNvPr>
          <p:cNvSpPr>
            <a:spLocks noGrp="1"/>
          </p:cNvSpPr>
          <p:nvPr>
            <p:ph idx="1"/>
          </p:nvPr>
        </p:nvSpPr>
        <p:spPr/>
        <p:txBody>
          <a:bodyPr/>
          <a:lstStyle/>
          <a:p>
            <a:r>
              <a:rPr lang="tr-TR" dirty="0" err="1"/>
              <a:t>Arduino</a:t>
            </a:r>
            <a:r>
              <a:rPr lang="tr-TR" dirty="0"/>
              <a:t> programı üzerinden kodlanabilen bir bilgisayardır.</a:t>
            </a:r>
          </a:p>
          <a:p>
            <a:r>
              <a:rPr lang="tr-TR" dirty="0"/>
              <a:t>Araştırmalarıma göre işlemci bazlı bizim yaptığımız işlerde ön yargılar olsa bile sıkıntı yaşamamaktadır.</a:t>
            </a:r>
          </a:p>
          <a:p>
            <a:r>
              <a:rPr lang="tr-TR" dirty="0" err="1"/>
              <a:t>Mega,uno,nano</a:t>
            </a:r>
            <a:r>
              <a:rPr lang="tr-TR" dirty="0"/>
              <a:t> olmak üzere 3 </a:t>
            </a:r>
            <a:r>
              <a:rPr lang="tr-TR" dirty="0" err="1"/>
              <a:t>çeşiti</a:t>
            </a:r>
            <a:r>
              <a:rPr lang="tr-TR" dirty="0"/>
              <a:t> bulunmaktadır.</a:t>
            </a:r>
          </a:p>
          <a:p>
            <a:r>
              <a:rPr lang="tr-TR" dirty="0"/>
              <a:t>Bazı modellerinde işlemcileri tak-çıkar şeklindedir ve bozulduğu zaman sadece işlemci değişeceğinden maliyet azalmaktadır.</a:t>
            </a:r>
          </a:p>
          <a:p>
            <a:r>
              <a:rPr lang="tr-TR" dirty="0"/>
              <a:t>Önceden kullandığımız için risksizdir. kodları ve </a:t>
            </a:r>
            <a:r>
              <a:rPr lang="tr-TR" dirty="0" err="1"/>
              <a:t>arayüzü</a:t>
            </a:r>
            <a:r>
              <a:rPr lang="tr-TR" dirty="0"/>
              <a:t> hazırdır.</a:t>
            </a:r>
          </a:p>
        </p:txBody>
      </p:sp>
    </p:spTree>
    <p:extLst>
      <p:ext uri="{BB962C8B-B14F-4D97-AF65-F5344CB8AC3E}">
        <p14:creationId xmlns:p14="http://schemas.microsoft.com/office/powerpoint/2010/main" val="2638044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C958CFC-3B60-B948-AA79-F849A4A2CF58}"/>
              </a:ext>
            </a:extLst>
          </p:cNvPr>
          <p:cNvSpPr>
            <a:spLocks noGrp="1"/>
          </p:cNvSpPr>
          <p:nvPr>
            <p:ph type="title"/>
          </p:nvPr>
        </p:nvSpPr>
        <p:spPr>
          <a:xfrm>
            <a:off x="367992" y="322455"/>
            <a:ext cx="9905998" cy="1905000"/>
          </a:xfrm>
        </p:spPr>
        <p:txBody>
          <a:bodyPr/>
          <a:lstStyle/>
          <a:p>
            <a:r>
              <a:rPr lang="tr-TR" dirty="0" err="1"/>
              <a:t>Arduino</a:t>
            </a:r>
            <a:r>
              <a:rPr lang="tr-TR" dirty="0"/>
              <a:t> </a:t>
            </a:r>
            <a:r>
              <a:rPr lang="tr-TR" dirty="0" err="1"/>
              <a:t>uno</a:t>
            </a:r>
            <a:endParaRPr lang="tr-TR" dirty="0"/>
          </a:p>
        </p:txBody>
      </p:sp>
      <p:sp>
        <p:nvSpPr>
          <p:cNvPr id="3" name="İçerik Yer Tutucusu 2">
            <a:extLst>
              <a:ext uri="{FF2B5EF4-FFF2-40B4-BE49-F238E27FC236}">
                <a16:creationId xmlns:a16="http://schemas.microsoft.com/office/drawing/2014/main" id="{622F953F-3189-5449-8B7F-635208D80E7D}"/>
              </a:ext>
            </a:extLst>
          </p:cNvPr>
          <p:cNvSpPr>
            <a:spLocks noGrp="1"/>
          </p:cNvSpPr>
          <p:nvPr>
            <p:ph idx="1"/>
          </p:nvPr>
        </p:nvSpPr>
        <p:spPr>
          <a:xfrm>
            <a:off x="360827" y="2365916"/>
            <a:ext cx="7589992" cy="4169629"/>
          </a:xfrm>
        </p:spPr>
        <p:txBody>
          <a:bodyPr>
            <a:normAutofit fontScale="85000" lnSpcReduction="20000"/>
          </a:bodyPr>
          <a:lstStyle/>
          <a:p>
            <a:r>
              <a:rPr lang="tr-TR" dirty="0"/>
              <a:t>UNO tartışmasız en popüler </a:t>
            </a:r>
            <a:r>
              <a:rPr lang="tr-TR" dirty="0" err="1"/>
              <a:t>Arduino'dur</a:t>
            </a:r>
            <a:r>
              <a:rPr lang="tr-TR" dirty="0"/>
              <a:t>. 16MHz'de çalışan bir Atmega328 işlemci tarafından desteklenmektedir, 32KB program belleği, 1KB EEPROM, 2KB RAM, 14 dijital I/O, 6 analog giriş ve hem 5V hem de 3.3V güç raylarına sahiptir. </a:t>
            </a:r>
          </a:p>
          <a:p>
            <a:r>
              <a:rPr lang="tr-TR" dirty="0">
                <a:effectLst/>
              </a:rPr>
              <a:t>UNO'da harici bir duvar siğilinden güç almasına izin veren bir güç girişi bulunur. UNO'yu akülere bağlamak için bir VIN seçeneği de mevcuttur.</a:t>
            </a:r>
          </a:p>
          <a:p>
            <a:r>
              <a:rPr lang="tr-TR" dirty="0">
                <a:effectLst/>
              </a:rPr>
              <a:t>UNO'nun (69 mm x 54 mm) fiziksel boyutları, onu birçok projeye kolayca sığabilecek küçük bir geliştirme kartı yapar ve dört vida deliği, tasarımcıların bunları güvenli bir şekilde yerine oturtmasına olanak tanır.</a:t>
            </a:r>
          </a:p>
          <a:p>
            <a:r>
              <a:rPr lang="tr-TR" dirty="0">
                <a:effectLst/>
              </a:rPr>
              <a:t>*16 </a:t>
            </a:r>
            <a:r>
              <a:rPr lang="tr-TR" b="1" dirty="0">
                <a:effectLst/>
              </a:rPr>
              <a:t>MHz</a:t>
            </a:r>
            <a:endParaRPr lang="tr-TR" dirty="0">
              <a:effectLst/>
            </a:endParaRPr>
          </a:p>
          <a:p>
            <a:r>
              <a:rPr lang="tr-TR" dirty="0">
                <a:effectLst/>
              </a:rPr>
              <a:t>Klon(</a:t>
            </a:r>
            <a:r>
              <a:rPr lang="tr-TR" dirty="0" err="1">
                <a:effectLst/>
              </a:rPr>
              <a:t>smd</a:t>
            </a:r>
            <a:r>
              <a:rPr lang="tr-TR" dirty="0">
                <a:effectLst/>
              </a:rPr>
              <a:t>) = 30-40 TL</a:t>
            </a:r>
          </a:p>
          <a:p>
            <a:r>
              <a:rPr lang="tr-TR" dirty="0">
                <a:effectLst/>
              </a:rPr>
              <a:t>Orijinal(</a:t>
            </a:r>
            <a:r>
              <a:rPr lang="tr-TR" dirty="0" err="1">
                <a:effectLst/>
              </a:rPr>
              <a:t>smd</a:t>
            </a:r>
            <a:r>
              <a:rPr lang="tr-TR" dirty="0">
                <a:effectLst/>
              </a:rPr>
              <a:t>) = 100-110 TL</a:t>
            </a:r>
          </a:p>
          <a:p>
            <a:r>
              <a:rPr lang="tr-TR" dirty="0">
                <a:effectLst/>
              </a:rPr>
              <a:t>Klon(</a:t>
            </a:r>
            <a:r>
              <a:rPr lang="tr-TR" dirty="0" err="1">
                <a:effectLst/>
              </a:rPr>
              <a:t>dıp</a:t>
            </a:r>
            <a:r>
              <a:rPr lang="tr-TR" dirty="0">
                <a:effectLst/>
              </a:rPr>
              <a:t>) = 60-70 TL</a:t>
            </a:r>
          </a:p>
          <a:p>
            <a:pPr>
              <a:buFont typeface="Arial" panose="020B0604020202020204" pitchFamily="34" charset="0"/>
              <a:buChar char="•"/>
            </a:pPr>
            <a:r>
              <a:rPr lang="tr-TR" dirty="0">
                <a:solidFill>
                  <a:srgbClr val="FF0000"/>
                </a:solidFill>
                <a:effectLst/>
              </a:rPr>
              <a:t>BOYUT : </a:t>
            </a:r>
            <a:r>
              <a:rPr lang="tr-TR" b="1" dirty="0">
                <a:solidFill>
                  <a:srgbClr val="FF0000"/>
                </a:solidFill>
                <a:latin typeface="Open Sans" panose="020B0606030504020204" pitchFamily="34" charset="0"/>
              </a:rPr>
              <a:t>Uzunluk:</a:t>
            </a:r>
            <a:r>
              <a:rPr lang="tr-TR" dirty="0">
                <a:solidFill>
                  <a:srgbClr val="FF0000"/>
                </a:solidFill>
                <a:latin typeface="Open Sans" panose="020B0606030504020204" pitchFamily="34" charset="0"/>
              </a:rPr>
              <a:t> 68.6 mm </a:t>
            </a:r>
            <a:r>
              <a:rPr lang="tr-TR" b="1" dirty="0">
                <a:solidFill>
                  <a:srgbClr val="FF0000"/>
                </a:solidFill>
                <a:latin typeface="Open Sans" panose="020B0606030504020204" pitchFamily="34" charset="0"/>
              </a:rPr>
              <a:t>Genişlik:</a:t>
            </a:r>
            <a:r>
              <a:rPr lang="tr-TR" dirty="0">
                <a:solidFill>
                  <a:srgbClr val="FF0000"/>
                </a:solidFill>
                <a:latin typeface="Open Sans" panose="020B0606030504020204" pitchFamily="34" charset="0"/>
              </a:rPr>
              <a:t> 53.4 mm</a:t>
            </a:r>
          </a:p>
          <a:p>
            <a:endParaRPr lang="tr-TR" dirty="0">
              <a:solidFill>
                <a:srgbClr val="FF0000"/>
              </a:solidFill>
              <a:effectLst/>
            </a:endParaRPr>
          </a:p>
          <a:p>
            <a:endParaRPr lang="tr-TR" dirty="0">
              <a:effectLst/>
            </a:endParaRPr>
          </a:p>
          <a:p>
            <a:endParaRPr lang="tr-TR" dirty="0"/>
          </a:p>
        </p:txBody>
      </p:sp>
      <p:pic>
        <p:nvPicPr>
          <p:cNvPr id="4" name="Resim 3">
            <a:extLst>
              <a:ext uri="{FF2B5EF4-FFF2-40B4-BE49-F238E27FC236}">
                <a16:creationId xmlns:a16="http://schemas.microsoft.com/office/drawing/2014/main" id="{ED7E6765-15BD-354B-91E2-BF0DA3125313}"/>
              </a:ext>
            </a:extLst>
          </p:cNvPr>
          <p:cNvPicPr>
            <a:picLocks noChangeAspect="1"/>
          </p:cNvPicPr>
          <p:nvPr/>
        </p:nvPicPr>
        <p:blipFill>
          <a:blip r:embed="rId2"/>
          <a:stretch>
            <a:fillRect/>
          </a:stretch>
        </p:blipFill>
        <p:spPr>
          <a:xfrm>
            <a:off x="8266789" y="21372"/>
            <a:ext cx="2780622" cy="2090855"/>
          </a:xfrm>
          <a:prstGeom prst="rect">
            <a:avLst/>
          </a:prstGeom>
        </p:spPr>
      </p:pic>
      <p:sp>
        <p:nvSpPr>
          <p:cNvPr id="5" name="Dikdörtgen 4">
            <a:extLst>
              <a:ext uri="{FF2B5EF4-FFF2-40B4-BE49-F238E27FC236}">
                <a16:creationId xmlns:a16="http://schemas.microsoft.com/office/drawing/2014/main" id="{137C57CD-C28A-1843-8E60-2CEE307F7C9E}"/>
              </a:ext>
            </a:extLst>
          </p:cNvPr>
          <p:cNvSpPr/>
          <p:nvPr/>
        </p:nvSpPr>
        <p:spPr>
          <a:xfrm>
            <a:off x="8649630" y="2860831"/>
            <a:ext cx="3048000" cy="3108543"/>
          </a:xfrm>
          <a:prstGeom prst="rect">
            <a:avLst/>
          </a:prstGeom>
        </p:spPr>
        <p:txBody>
          <a:bodyPr wrap="square">
            <a:spAutoFit/>
          </a:bodyPr>
          <a:lstStyle/>
          <a:p>
            <a:pPr>
              <a:buFont typeface="Arial" panose="020B0604020202020204" pitchFamily="34" charset="0"/>
              <a:buChar char="•"/>
            </a:pPr>
            <a:r>
              <a:rPr lang="tr-TR" sz="1400" b="1" dirty="0" err="1">
                <a:solidFill>
                  <a:srgbClr val="FF0000"/>
                </a:solidFill>
                <a:latin typeface="Open Sans" panose="020B0606030504020204" pitchFamily="34" charset="0"/>
              </a:rPr>
              <a:t>Mikrodenetleyici</a:t>
            </a:r>
            <a:r>
              <a:rPr lang="tr-TR" sz="1400" b="1" dirty="0">
                <a:solidFill>
                  <a:srgbClr val="FF0000"/>
                </a:solidFill>
                <a:latin typeface="Open Sans" panose="020B0606030504020204" pitchFamily="34" charset="0"/>
              </a:rPr>
              <a:t>:</a:t>
            </a:r>
            <a:r>
              <a:rPr lang="tr-TR" sz="1400" dirty="0">
                <a:solidFill>
                  <a:srgbClr val="FF0000"/>
                </a:solidFill>
                <a:latin typeface="Open Sans" panose="020B0606030504020204" pitchFamily="34" charset="0"/>
              </a:rPr>
              <a:t> ATmega328</a:t>
            </a:r>
          </a:p>
          <a:p>
            <a:pPr>
              <a:buFont typeface="Arial" panose="020B0604020202020204" pitchFamily="34" charset="0"/>
              <a:buChar char="•"/>
            </a:pPr>
            <a:r>
              <a:rPr lang="tr-TR" sz="1400" b="1" dirty="0">
                <a:solidFill>
                  <a:srgbClr val="FF0000"/>
                </a:solidFill>
                <a:latin typeface="Open Sans" panose="020B0606030504020204" pitchFamily="34" charset="0"/>
              </a:rPr>
              <a:t>Çalışma Gerilimi:</a:t>
            </a:r>
            <a:r>
              <a:rPr lang="tr-TR" sz="1400" dirty="0">
                <a:solidFill>
                  <a:srgbClr val="FF0000"/>
                </a:solidFill>
                <a:latin typeface="Open Sans" panose="020B0606030504020204" pitchFamily="34" charset="0"/>
              </a:rPr>
              <a:t> 5V</a:t>
            </a:r>
          </a:p>
          <a:p>
            <a:pPr>
              <a:buFont typeface="Arial" panose="020B0604020202020204" pitchFamily="34" charset="0"/>
              <a:buChar char="•"/>
            </a:pPr>
            <a:r>
              <a:rPr lang="tr-TR" sz="1400" b="1" dirty="0">
                <a:solidFill>
                  <a:srgbClr val="FF0000"/>
                </a:solidFill>
                <a:latin typeface="Open Sans" panose="020B0606030504020204" pitchFamily="34" charset="0"/>
              </a:rPr>
              <a:t>Giriş Gerilimi (önerilen):</a:t>
            </a:r>
            <a:r>
              <a:rPr lang="tr-TR" sz="1400" dirty="0">
                <a:solidFill>
                  <a:srgbClr val="FF0000"/>
                </a:solidFill>
                <a:latin typeface="Open Sans" panose="020B0606030504020204" pitchFamily="34" charset="0"/>
              </a:rPr>
              <a:t> 7-12V</a:t>
            </a:r>
          </a:p>
          <a:p>
            <a:pPr>
              <a:buFont typeface="Arial" panose="020B0604020202020204" pitchFamily="34" charset="0"/>
              <a:buChar char="•"/>
            </a:pPr>
            <a:r>
              <a:rPr lang="tr-TR" sz="1400" b="1" dirty="0">
                <a:solidFill>
                  <a:srgbClr val="FF0000"/>
                </a:solidFill>
                <a:latin typeface="Open Sans" panose="020B0606030504020204" pitchFamily="34" charset="0"/>
              </a:rPr>
              <a:t>Giriş Gerilimi (limit):</a:t>
            </a:r>
            <a:r>
              <a:rPr lang="tr-TR" sz="1400" dirty="0">
                <a:solidFill>
                  <a:srgbClr val="FF0000"/>
                </a:solidFill>
                <a:latin typeface="Open Sans" panose="020B0606030504020204" pitchFamily="34" charset="0"/>
              </a:rPr>
              <a:t> 6-20V</a:t>
            </a:r>
          </a:p>
          <a:p>
            <a:pPr>
              <a:buFont typeface="Arial" panose="020B0604020202020204" pitchFamily="34" charset="0"/>
              <a:buChar char="•"/>
            </a:pPr>
            <a:r>
              <a:rPr lang="tr-TR" sz="1400" b="1" dirty="0">
                <a:solidFill>
                  <a:srgbClr val="FF0000"/>
                </a:solidFill>
                <a:latin typeface="Open Sans" panose="020B0606030504020204" pitchFamily="34" charset="0"/>
              </a:rPr>
              <a:t>Dijital G/Ç </a:t>
            </a:r>
            <a:r>
              <a:rPr lang="tr-TR" sz="1400" b="1" dirty="0" err="1">
                <a:solidFill>
                  <a:srgbClr val="FF0000"/>
                </a:solidFill>
                <a:latin typeface="Open Sans" panose="020B0606030504020204" pitchFamily="34" charset="0"/>
              </a:rPr>
              <a:t>Pinleri</a:t>
            </a:r>
            <a:r>
              <a:rPr lang="tr-TR" sz="1400" b="1" dirty="0">
                <a:solidFill>
                  <a:srgbClr val="FF0000"/>
                </a:solidFill>
                <a:latin typeface="Open Sans" panose="020B0606030504020204" pitchFamily="34" charset="0"/>
              </a:rPr>
              <a:t>:</a:t>
            </a:r>
            <a:r>
              <a:rPr lang="tr-TR" sz="1400" dirty="0">
                <a:solidFill>
                  <a:srgbClr val="FF0000"/>
                </a:solidFill>
                <a:latin typeface="Open Sans" panose="020B0606030504020204" pitchFamily="34" charset="0"/>
              </a:rPr>
              <a:t> 14 (6 tanesi PWM çıkışı)</a:t>
            </a:r>
          </a:p>
          <a:p>
            <a:pPr>
              <a:buFont typeface="Arial" panose="020B0604020202020204" pitchFamily="34" charset="0"/>
              <a:buChar char="•"/>
            </a:pPr>
            <a:r>
              <a:rPr lang="tr-TR" sz="1400" b="1" dirty="0">
                <a:solidFill>
                  <a:srgbClr val="FF0000"/>
                </a:solidFill>
                <a:latin typeface="Open Sans" panose="020B0606030504020204" pitchFamily="34" charset="0"/>
              </a:rPr>
              <a:t>Analog Giriş </a:t>
            </a:r>
            <a:r>
              <a:rPr lang="tr-TR" sz="1400" b="1" dirty="0" err="1">
                <a:solidFill>
                  <a:srgbClr val="FF0000"/>
                </a:solidFill>
                <a:latin typeface="Open Sans" panose="020B0606030504020204" pitchFamily="34" charset="0"/>
              </a:rPr>
              <a:t>Pinleri</a:t>
            </a:r>
            <a:r>
              <a:rPr lang="tr-TR" sz="1400" b="1" dirty="0">
                <a:solidFill>
                  <a:srgbClr val="FF0000"/>
                </a:solidFill>
                <a:latin typeface="Open Sans" panose="020B0606030504020204" pitchFamily="34" charset="0"/>
              </a:rPr>
              <a:t>:</a:t>
            </a:r>
            <a:r>
              <a:rPr lang="tr-TR" sz="1400" dirty="0">
                <a:solidFill>
                  <a:srgbClr val="FF0000"/>
                </a:solidFill>
                <a:latin typeface="Open Sans" panose="020B0606030504020204" pitchFamily="34" charset="0"/>
              </a:rPr>
              <a:t> 6</a:t>
            </a:r>
          </a:p>
          <a:p>
            <a:pPr>
              <a:buFont typeface="Arial" panose="020B0604020202020204" pitchFamily="34" charset="0"/>
              <a:buChar char="•"/>
            </a:pPr>
            <a:r>
              <a:rPr lang="tr-TR" sz="1400" b="1" dirty="0">
                <a:solidFill>
                  <a:srgbClr val="FF0000"/>
                </a:solidFill>
                <a:latin typeface="Open Sans" panose="020B0606030504020204" pitchFamily="34" charset="0"/>
              </a:rPr>
              <a:t>Her G/Ç için Akım:</a:t>
            </a:r>
            <a:r>
              <a:rPr lang="tr-TR" sz="1400" dirty="0">
                <a:solidFill>
                  <a:srgbClr val="FF0000"/>
                </a:solidFill>
                <a:latin typeface="Open Sans" panose="020B0606030504020204" pitchFamily="34" charset="0"/>
              </a:rPr>
              <a:t> 40 </a:t>
            </a:r>
            <a:r>
              <a:rPr lang="tr-TR" sz="1400" dirty="0" err="1">
                <a:solidFill>
                  <a:srgbClr val="FF0000"/>
                </a:solidFill>
                <a:latin typeface="Open Sans" panose="020B0606030504020204" pitchFamily="34" charset="0"/>
              </a:rPr>
              <a:t>mA</a:t>
            </a:r>
            <a:endParaRPr lang="tr-TR" sz="1400" dirty="0">
              <a:solidFill>
                <a:srgbClr val="FF0000"/>
              </a:solidFill>
              <a:latin typeface="Open Sans" panose="020B0606030504020204" pitchFamily="34" charset="0"/>
            </a:endParaRPr>
          </a:p>
          <a:p>
            <a:pPr>
              <a:buFont typeface="Arial" panose="020B0604020202020204" pitchFamily="34" charset="0"/>
              <a:buChar char="•"/>
            </a:pPr>
            <a:r>
              <a:rPr lang="tr-TR" sz="1400" b="1" dirty="0">
                <a:solidFill>
                  <a:srgbClr val="FF0000"/>
                </a:solidFill>
                <a:latin typeface="Open Sans" panose="020B0606030504020204" pitchFamily="34" charset="0"/>
              </a:rPr>
              <a:t>3.3V Çıkış için Akım:</a:t>
            </a:r>
            <a:r>
              <a:rPr lang="tr-TR" sz="1400" dirty="0">
                <a:solidFill>
                  <a:srgbClr val="FF0000"/>
                </a:solidFill>
                <a:latin typeface="Open Sans" panose="020B0606030504020204" pitchFamily="34" charset="0"/>
              </a:rPr>
              <a:t> 50 </a:t>
            </a:r>
            <a:r>
              <a:rPr lang="tr-TR" sz="1400" dirty="0" err="1">
                <a:solidFill>
                  <a:srgbClr val="FF0000"/>
                </a:solidFill>
                <a:latin typeface="Open Sans" panose="020B0606030504020204" pitchFamily="34" charset="0"/>
              </a:rPr>
              <a:t>mA</a:t>
            </a:r>
            <a:endParaRPr lang="tr-TR" sz="1400" dirty="0">
              <a:solidFill>
                <a:srgbClr val="FF0000"/>
              </a:solidFill>
              <a:latin typeface="Open Sans" panose="020B0606030504020204" pitchFamily="34" charset="0"/>
            </a:endParaRPr>
          </a:p>
          <a:p>
            <a:pPr>
              <a:buFont typeface="Arial" panose="020B0604020202020204" pitchFamily="34" charset="0"/>
              <a:buChar char="•"/>
            </a:pPr>
            <a:r>
              <a:rPr lang="tr-TR" sz="1400" b="1" dirty="0">
                <a:solidFill>
                  <a:srgbClr val="FF0000"/>
                </a:solidFill>
                <a:latin typeface="Open Sans" panose="020B0606030504020204" pitchFamily="34" charset="0"/>
              </a:rPr>
              <a:t>Flash Hafıza:</a:t>
            </a:r>
            <a:r>
              <a:rPr lang="tr-TR" sz="1400" dirty="0">
                <a:solidFill>
                  <a:srgbClr val="FF0000"/>
                </a:solidFill>
                <a:latin typeface="Open Sans" panose="020B0606030504020204" pitchFamily="34" charset="0"/>
              </a:rPr>
              <a:t> 32 KB (ATmega328)</a:t>
            </a:r>
          </a:p>
          <a:p>
            <a:pPr>
              <a:buFont typeface="Arial" panose="020B0604020202020204" pitchFamily="34" charset="0"/>
              <a:buChar char="•"/>
            </a:pPr>
            <a:r>
              <a:rPr lang="tr-TR" sz="1400" b="1" dirty="0">
                <a:solidFill>
                  <a:srgbClr val="FF0000"/>
                </a:solidFill>
                <a:latin typeface="Open Sans" panose="020B0606030504020204" pitchFamily="34" charset="0"/>
              </a:rPr>
              <a:t>SRAM:</a:t>
            </a:r>
            <a:r>
              <a:rPr lang="tr-TR" sz="1400" dirty="0">
                <a:solidFill>
                  <a:srgbClr val="FF0000"/>
                </a:solidFill>
                <a:latin typeface="Open Sans" panose="020B0606030504020204" pitchFamily="34" charset="0"/>
              </a:rPr>
              <a:t> 2 KB (ATmega328)</a:t>
            </a:r>
          </a:p>
          <a:p>
            <a:pPr>
              <a:buFont typeface="Arial" panose="020B0604020202020204" pitchFamily="34" charset="0"/>
              <a:buChar char="•"/>
            </a:pPr>
            <a:r>
              <a:rPr lang="tr-TR" sz="1400" b="1" dirty="0">
                <a:solidFill>
                  <a:srgbClr val="FF0000"/>
                </a:solidFill>
                <a:latin typeface="Open Sans" panose="020B0606030504020204" pitchFamily="34" charset="0"/>
              </a:rPr>
              <a:t>EEPROM:</a:t>
            </a:r>
            <a:r>
              <a:rPr lang="tr-TR" sz="1400" dirty="0">
                <a:solidFill>
                  <a:srgbClr val="FF0000"/>
                </a:solidFill>
                <a:latin typeface="Open Sans" panose="020B0606030504020204" pitchFamily="34" charset="0"/>
              </a:rPr>
              <a:t> 1 KB (ATmega328)</a:t>
            </a:r>
          </a:p>
          <a:p>
            <a:pPr>
              <a:buFont typeface="Arial" panose="020B0604020202020204" pitchFamily="34" charset="0"/>
              <a:buChar char="•"/>
            </a:pPr>
            <a:r>
              <a:rPr lang="tr-TR" sz="1400" b="1" dirty="0">
                <a:solidFill>
                  <a:srgbClr val="FF0000"/>
                </a:solidFill>
                <a:latin typeface="Open Sans" panose="020B0606030504020204" pitchFamily="34" charset="0"/>
              </a:rPr>
              <a:t>Saat Hızı:</a:t>
            </a:r>
            <a:r>
              <a:rPr lang="tr-TR" sz="1400" dirty="0">
                <a:solidFill>
                  <a:srgbClr val="FF0000"/>
                </a:solidFill>
                <a:latin typeface="Open Sans" panose="020B0606030504020204" pitchFamily="34" charset="0"/>
              </a:rPr>
              <a:t> 16 MHz</a:t>
            </a:r>
          </a:p>
          <a:p>
            <a:pPr>
              <a:buFont typeface="Arial" panose="020B0604020202020204" pitchFamily="34" charset="0"/>
              <a:buChar char="•"/>
            </a:pPr>
            <a:r>
              <a:rPr lang="tr-TR" sz="1400" b="1" dirty="0">
                <a:solidFill>
                  <a:srgbClr val="FF0000"/>
                </a:solidFill>
                <a:latin typeface="Open Sans" panose="020B0606030504020204" pitchFamily="34" charset="0"/>
              </a:rPr>
              <a:t>Ağırlık:</a:t>
            </a:r>
            <a:r>
              <a:rPr lang="tr-TR" sz="1400" dirty="0">
                <a:solidFill>
                  <a:srgbClr val="FF0000"/>
                </a:solidFill>
                <a:latin typeface="Open Sans" panose="020B0606030504020204" pitchFamily="34" charset="0"/>
              </a:rPr>
              <a:t> 25 g</a:t>
            </a:r>
            <a:endParaRPr lang="tr-TR" sz="1400" b="0" i="0" dirty="0">
              <a:solidFill>
                <a:srgbClr val="FF0000"/>
              </a:solidFill>
              <a:effectLst/>
              <a:latin typeface="Open Sans" panose="020B0606030504020204" pitchFamily="34" charset="0"/>
            </a:endParaRPr>
          </a:p>
        </p:txBody>
      </p:sp>
    </p:spTree>
    <p:extLst>
      <p:ext uri="{BB962C8B-B14F-4D97-AF65-F5344CB8AC3E}">
        <p14:creationId xmlns:p14="http://schemas.microsoft.com/office/powerpoint/2010/main" val="3938621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6266FC-4ED3-D340-86D0-ED1BBDCCE2E6}"/>
              </a:ext>
            </a:extLst>
          </p:cNvPr>
          <p:cNvSpPr>
            <a:spLocks noGrp="1"/>
          </p:cNvSpPr>
          <p:nvPr>
            <p:ph type="title"/>
          </p:nvPr>
        </p:nvSpPr>
        <p:spPr>
          <a:xfrm>
            <a:off x="595003" y="965975"/>
            <a:ext cx="9463396" cy="529683"/>
          </a:xfrm>
        </p:spPr>
        <p:txBody>
          <a:bodyPr>
            <a:normAutofit fontScale="90000"/>
          </a:bodyPr>
          <a:lstStyle/>
          <a:p>
            <a:r>
              <a:rPr lang="tr-TR" sz="4800" dirty="0">
                <a:solidFill>
                  <a:schemeClr val="tx1"/>
                </a:solidFill>
              </a:rPr>
              <a:t>-PCB</a:t>
            </a:r>
          </a:p>
        </p:txBody>
      </p:sp>
      <p:pic>
        <p:nvPicPr>
          <p:cNvPr id="5" name="Resim 4">
            <a:extLst>
              <a:ext uri="{FF2B5EF4-FFF2-40B4-BE49-F238E27FC236}">
                <a16:creationId xmlns:a16="http://schemas.microsoft.com/office/drawing/2014/main" id="{8AF3F60A-33E5-1E4B-9268-A37FC5E73D01}"/>
              </a:ext>
            </a:extLst>
          </p:cNvPr>
          <p:cNvPicPr>
            <a:picLocks noChangeAspect="1"/>
          </p:cNvPicPr>
          <p:nvPr/>
        </p:nvPicPr>
        <p:blipFill>
          <a:blip r:embed="rId2"/>
          <a:stretch>
            <a:fillRect/>
          </a:stretch>
        </p:blipFill>
        <p:spPr>
          <a:xfrm>
            <a:off x="4039220" y="965975"/>
            <a:ext cx="6019179" cy="3766072"/>
          </a:xfrm>
          <a:prstGeom prst="rect">
            <a:avLst/>
          </a:prstGeom>
        </p:spPr>
      </p:pic>
    </p:spTree>
    <p:extLst>
      <p:ext uri="{BB962C8B-B14F-4D97-AF65-F5344CB8AC3E}">
        <p14:creationId xmlns:p14="http://schemas.microsoft.com/office/powerpoint/2010/main" val="967642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89C6F26-9335-684F-85C6-5A8A78D84E77}"/>
              </a:ext>
            </a:extLst>
          </p:cNvPr>
          <p:cNvSpPr>
            <a:spLocks noGrp="1"/>
          </p:cNvSpPr>
          <p:nvPr>
            <p:ph type="title"/>
          </p:nvPr>
        </p:nvSpPr>
        <p:spPr/>
        <p:txBody>
          <a:bodyPr/>
          <a:lstStyle/>
          <a:p>
            <a:r>
              <a:rPr lang="tr-TR" dirty="0"/>
              <a:t>ARDUİNO NANO</a:t>
            </a:r>
          </a:p>
        </p:txBody>
      </p:sp>
      <p:sp>
        <p:nvSpPr>
          <p:cNvPr id="3" name="İçerik Yer Tutucusu 2">
            <a:extLst>
              <a:ext uri="{FF2B5EF4-FFF2-40B4-BE49-F238E27FC236}">
                <a16:creationId xmlns:a16="http://schemas.microsoft.com/office/drawing/2014/main" id="{F29ED5B3-CBFC-2B40-A187-5ECD39A1E32D}"/>
              </a:ext>
            </a:extLst>
          </p:cNvPr>
          <p:cNvSpPr>
            <a:spLocks noGrp="1"/>
          </p:cNvSpPr>
          <p:nvPr>
            <p:ph idx="1"/>
          </p:nvPr>
        </p:nvSpPr>
        <p:spPr/>
        <p:txBody>
          <a:bodyPr>
            <a:normAutofit fontScale="70000" lnSpcReduction="20000"/>
          </a:bodyPr>
          <a:lstStyle/>
          <a:p>
            <a:r>
              <a:rPr lang="tr-TR" dirty="0" err="1">
                <a:effectLst/>
              </a:rPr>
              <a:t>Arduino</a:t>
            </a:r>
            <a:r>
              <a:rPr lang="tr-TR" dirty="0">
                <a:effectLst/>
              </a:rPr>
              <a:t> </a:t>
            </a:r>
            <a:r>
              <a:rPr lang="tr-TR" dirty="0" err="1">
                <a:effectLst/>
              </a:rPr>
              <a:t>Nano</a:t>
            </a:r>
            <a:r>
              <a:rPr lang="tr-TR" dirty="0">
                <a:effectLst/>
              </a:rPr>
              <a:t> esasen çok küçük bir profile küçültülmüş bir </a:t>
            </a:r>
            <a:r>
              <a:rPr lang="tr-TR" dirty="0" err="1">
                <a:effectLst/>
              </a:rPr>
              <a:t>Arduino</a:t>
            </a:r>
            <a:r>
              <a:rPr lang="tr-TR" dirty="0">
                <a:effectLst/>
              </a:rPr>
              <a:t> UNO'dur, bu da onu dar alanlar ve mümkün olan her yerde ağırlığı azaltması gerekebilecek projeler için çok uygun hale getirir.</a:t>
            </a:r>
          </a:p>
          <a:p>
            <a:r>
              <a:rPr lang="tr-TR" dirty="0">
                <a:effectLst/>
              </a:rPr>
              <a:t>UNO gibi, </a:t>
            </a:r>
            <a:r>
              <a:rPr lang="tr-TR" dirty="0" err="1">
                <a:effectLst/>
              </a:rPr>
              <a:t>Nano</a:t>
            </a:r>
            <a:r>
              <a:rPr lang="tr-TR" dirty="0">
                <a:effectLst/>
              </a:rPr>
              <a:t> da 16MHz'de çalışan bir Atmega328 işlemci tarafından destekleniyor, 32KB program belleği, 1KB EEPROM, 2KB RAM, 14 dijital I/O, 6 analog giriş ve hem 5V hem de 3.3V güç raylarına sahip.</a:t>
            </a:r>
          </a:p>
          <a:p>
            <a:r>
              <a:rPr lang="tr-TR" dirty="0">
                <a:effectLst/>
              </a:rPr>
              <a:t>*16 </a:t>
            </a:r>
            <a:r>
              <a:rPr lang="tr-TR" b="1" dirty="0" err="1">
                <a:effectLst/>
              </a:rPr>
              <a:t>Mhz</a:t>
            </a:r>
            <a:endParaRPr lang="tr-TR" dirty="0">
              <a:effectLst/>
            </a:endParaRPr>
          </a:p>
          <a:p>
            <a:r>
              <a:rPr lang="tr-TR" dirty="0">
                <a:effectLst/>
              </a:rPr>
              <a:t>(Not - V3.0'dan önceki </a:t>
            </a:r>
            <a:r>
              <a:rPr lang="tr-TR" dirty="0" err="1">
                <a:effectLst/>
              </a:rPr>
              <a:t>Arduino</a:t>
            </a:r>
            <a:r>
              <a:rPr lang="tr-TR" dirty="0">
                <a:effectLst/>
              </a:rPr>
              <a:t> </a:t>
            </a:r>
            <a:r>
              <a:rPr lang="tr-TR" dirty="0" err="1">
                <a:effectLst/>
              </a:rPr>
              <a:t>Nano</a:t>
            </a:r>
            <a:r>
              <a:rPr lang="tr-TR" dirty="0">
                <a:effectLst/>
              </a:rPr>
              <a:t> kartları, esasen özelliklerin yarısına sahip olan ATmega168'i kullandı.)</a:t>
            </a:r>
          </a:p>
          <a:p>
            <a:r>
              <a:rPr lang="tr-TR" dirty="0">
                <a:effectLst/>
              </a:rPr>
              <a:t>Klon(</a:t>
            </a:r>
            <a:r>
              <a:rPr lang="tr-TR" dirty="0" err="1">
                <a:effectLst/>
              </a:rPr>
              <a:t>smd</a:t>
            </a:r>
            <a:r>
              <a:rPr lang="tr-TR" dirty="0">
                <a:effectLst/>
              </a:rPr>
              <a:t>) = 30-40 TL</a:t>
            </a:r>
          </a:p>
          <a:p>
            <a:r>
              <a:rPr lang="tr-TR" dirty="0">
                <a:effectLst/>
              </a:rPr>
              <a:t>Orijinal(</a:t>
            </a:r>
            <a:r>
              <a:rPr lang="tr-TR" dirty="0" err="1">
                <a:effectLst/>
              </a:rPr>
              <a:t>smd</a:t>
            </a:r>
            <a:r>
              <a:rPr lang="tr-TR" dirty="0">
                <a:effectLst/>
              </a:rPr>
              <a:t>) = 130-200 TL</a:t>
            </a:r>
          </a:p>
          <a:p>
            <a:r>
              <a:rPr lang="tr-TR" dirty="0">
                <a:effectLst/>
              </a:rPr>
              <a:t>*</a:t>
            </a:r>
            <a:r>
              <a:rPr lang="tr-TR" dirty="0" err="1">
                <a:effectLst/>
              </a:rPr>
              <a:t>dıp</a:t>
            </a:r>
            <a:r>
              <a:rPr lang="tr-TR" dirty="0">
                <a:effectLst/>
              </a:rPr>
              <a:t> yani işlemcisi tak çıkar şeklinde olanlardan yok.</a:t>
            </a:r>
          </a:p>
          <a:p>
            <a:r>
              <a:rPr lang="tr-TR" dirty="0">
                <a:solidFill>
                  <a:srgbClr val="FF0000"/>
                </a:solidFill>
                <a:effectLst/>
              </a:rPr>
              <a:t>BOYUT : 43.2mm  uzunluk x 18.5mm genişlik</a:t>
            </a:r>
            <a:endParaRPr lang="tr-TR" dirty="0">
              <a:effectLst/>
            </a:endParaRPr>
          </a:p>
          <a:p>
            <a:pPr marL="0" indent="0">
              <a:buNone/>
            </a:pPr>
            <a:endParaRPr lang="tr-TR" dirty="0">
              <a:effectLst/>
            </a:endParaRPr>
          </a:p>
          <a:p>
            <a:endParaRPr lang="tr-TR" dirty="0">
              <a:effectLst/>
            </a:endParaRPr>
          </a:p>
          <a:p>
            <a:endParaRPr lang="tr-TR" dirty="0">
              <a:effectLst/>
            </a:endParaRPr>
          </a:p>
          <a:p>
            <a:endParaRPr lang="tr-TR" dirty="0"/>
          </a:p>
        </p:txBody>
      </p:sp>
      <p:pic>
        <p:nvPicPr>
          <p:cNvPr id="4" name="İçerik Yer Tutucusu 3">
            <a:extLst>
              <a:ext uri="{FF2B5EF4-FFF2-40B4-BE49-F238E27FC236}">
                <a16:creationId xmlns:a16="http://schemas.microsoft.com/office/drawing/2014/main" id="{D939DB5F-AE89-F24C-A8AE-68A1FAF3EC87}"/>
              </a:ext>
            </a:extLst>
          </p:cNvPr>
          <p:cNvPicPr>
            <a:picLocks noChangeAspect="1"/>
          </p:cNvPicPr>
          <p:nvPr/>
        </p:nvPicPr>
        <p:blipFill rotWithShape="1">
          <a:blip r:embed="rId2"/>
          <a:srcRect l="59279" t="47415" r="21383" b="6317"/>
          <a:stretch/>
        </p:blipFill>
        <p:spPr>
          <a:xfrm>
            <a:off x="9854230" y="118946"/>
            <a:ext cx="1193181" cy="1895708"/>
          </a:xfrm>
          <a:prstGeom prst="rect">
            <a:avLst/>
          </a:prstGeom>
        </p:spPr>
      </p:pic>
    </p:spTree>
    <p:extLst>
      <p:ext uri="{BB962C8B-B14F-4D97-AF65-F5344CB8AC3E}">
        <p14:creationId xmlns:p14="http://schemas.microsoft.com/office/powerpoint/2010/main" val="1624559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AD266B6-ED86-C440-8DD1-28878F005EDE}"/>
              </a:ext>
            </a:extLst>
          </p:cNvPr>
          <p:cNvSpPr>
            <a:spLocks noGrp="1"/>
          </p:cNvSpPr>
          <p:nvPr>
            <p:ph type="title"/>
          </p:nvPr>
        </p:nvSpPr>
        <p:spPr>
          <a:xfrm>
            <a:off x="316222" y="173120"/>
            <a:ext cx="9905998" cy="1171874"/>
          </a:xfrm>
        </p:spPr>
        <p:txBody>
          <a:bodyPr/>
          <a:lstStyle/>
          <a:p>
            <a:r>
              <a:rPr lang="tr-TR" dirty="0" err="1"/>
              <a:t>Arduino</a:t>
            </a:r>
            <a:r>
              <a:rPr lang="tr-TR" dirty="0"/>
              <a:t> </a:t>
            </a:r>
            <a:r>
              <a:rPr lang="tr-TR" dirty="0" err="1"/>
              <a:t>dUE</a:t>
            </a:r>
            <a:endParaRPr lang="tr-TR" dirty="0"/>
          </a:p>
        </p:txBody>
      </p:sp>
      <p:sp>
        <p:nvSpPr>
          <p:cNvPr id="7" name="Metin kutusu 6">
            <a:extLst>
              <a:ext uri="{FF2B5EF4-FFF2-40B4-BE49-F238E27FC236}">
                <a16:creationId xmlns:a16="http://schemas.microsoft.com/office/drawing/2014/main" id="{C82C8EA7-FCC0-154F-82A1-2DDD1FCCCEAF}"/>
              </a:ext>
            </a:extLst>
          </p:cNvPr>
          <p:cNvSpPr txBox="1"/>
          <p:nvPr/>
        </p:nvSpPr>
        <p:spPr>
          <a:xfrm>
            <a:off x="316222" y="1081170"/>
            <a:ext cx="8627056" cy="6709529"/>
          </a:xfrm>
          <a:prstGeom prst="rect">
            <a:avLst/>
          </a:prstGeom>
          <a:noFill/>
        </p:spPr>
        <p:txBody>
          <a:bodyPr wrap="square" rtlCol="0">
            <a:spAutoFit/>
          </a:bodyPr>
          <a:lstStyle/>
          <a:p>
            <a:endParaRPr lang="tr-TR" dirty="0"/>
          </a:p>
          <a:p>
            <a:endParaRPr lang="tr-TR" sz="1600" dirty="0"/>
          </a:p>
          <a:p>
            <a:r>
              <a:rPr lang="tr-TR" sz="1600" dirty="0"/>
              <a:t>*</a:t>
            </a:r>
            <a:r>
              <a:rPr lang="tr-TR" sz="1600" dirty="0" err="1"/>
              <a:t>Arduino</a:t>
            </a:r>
            <a:r>
              <a:rPr lang="tr-TR" sz="1600" dirty="0"/>
              <a:t> </a:t>
            </a:r>
            <a:r>
              <a:rPr lang="tr-TR" sz="1600" dirty="0" err="1"/>
              <a:t>Due</a:t>
            </a:r>
            <a:r>
              <a:rPr lang="tr-TR" sz="1600" dirty="0"/>
              <a:t>, daha büyük kartlardan biridir ve aynı zamanda bir ARM işlemci tarafından desteklenen ilk </a:t>
            </a:r>
            <a:r>
              <a:rPr lang="tr-TR" sz="1600" dirty="0" err="1"/>
              <a:t>Arduino</a:t>
            </a:r>
            <a:r>
              <a:rPr lang="tr-TR" sz="1600" dirty="0"/>
              <a:t> kartıdır.</a:t>
            </a:r>
          </a:p>
          <a:p>
            <a:endParaRPr lang="tr-TR" sz="1600" dirty="0"/>
          </a:p>
          <a:p>
            <a:r>
              <a:rPr lang="tr-TR" sz="1600" dirty="0"/>
              <a:t>*84 </a:t>
            </a:r>
            <a:r>
              <a:rPr lang="tr-TR" sz="1600" b="1" dirty="0" err="1"/>
              <a:t>Mhz</a:t>
            </a:r>
            <a:endParaRPr lang="tr-TR" sz="1600" dirty="0"/>
          </a:p>
          <a:p>
            <a:endParaRPr lang="tr-TR" sz="1600" dirty="0"/>
          </a:p>
          <a:p>
            <a:r>
              <a:rPr lang="tr-TR" sz="1600" dirty="0"/>
              <a:t>*UNO ve </a:t>
            </a:r>
            <a:r>
              <a:rPr lang="tr-TR" sz="1600" dirty="0" err="1"/>
              <a:t>Nano</a:t>
            </a:r>
            <a:r>
              <a:rPr lang="tr-TR" sz="1600" dirty="0"/>
              <a:t> 5V'da çalışırken, </a:t>
            </a:r>
            <a:r>
              <a:rPr lang="tr-TR" sz="1600" dirty="0" err="1"/>
              <a:t>Due</a:t>
            </a:r>
            <a:r>
              <a:rPr lang="tr-TR" sz="1600" dirty="0"/>
              <a:t> 3,3V'da çalışır—bunun dikkate alınması önemlidir, çünkü aşırı voltaj karta onarılamaz bir şekilde zarar verir. 84MHz'de çalışan bir ATSAM3X8E Cortex-M3 ile güçlendirilen </a:t>
            </a:r>
            <a:r>
              <a:rPr lang="tr-TR" sz="1600" dirty="0" err="1"/>
              <a:t>Due</a:t>
            </a:r>
            <a:r>
              <a:rPr lang="tr-TR" sz="1600" dirty="0"/>
              <a:t>, 512KB ROM ve 96KB RAM, 54 dijital I/O </a:t>
            </a:r>
            <a:r>
              <a:rPr lang="tr-TR" sz="1600" dirty="0" err="1"/>
              <a:t>pini</a:t>
            </a:r>
            <a:r>
              <a:rPr lang="tr-TR" sz="1600" dirty="0"/>
              <a:t>, 12 PWM kanalı, 12 analog giriş ve 2 analog çıkışa sahiptir. </a:t>
            </a:r>
          </a:p>
          <a:p>
            <a:endParaRPr lang="tr-TR" sz="1600" dirty="0"/>
          </a:p>
          <a:p>
            <a:endParaRPr lang="tr-TR" sz="1600" dirty="0"/>
          </a:p>
          <a:p>
            <a:r>
              <a:rPr lang="tr-TR" sz="1600" dirty="0"/>
              <a:t>*</a:t>
            </a:r>
            <a:r>
              <a:rPr lang="tr-TR" sz="1600" dirty="0" err="1"/>
              <a:t>Due</a:t>
            </a:r>
            <a:r>
              <a:rPr lang="tr-TR" sz="1600" dirty="0"/>
              <a:t>, yerleşik </a:t>
            </a:r>
            <a:r>
              <a:rPr lang="tr-TR" sz="1600" dirty="0" err="1"/>
              <a:t>EEPROM'a</a:t>
            </a:r>
            <a:r>
              <a:rPr lang="tr-TR" sz="1600" dirty="0"/>
              <a:t> sahip değildir ve daha pahalı </a:t>
            </a:r>
            <a:r>
              <a:rPr lang="tr-TR" sz="1600" dirty="0" err="1"/>
              <a:t>Arduino</a:t>
            </a:r>
            <a:r>
              <a:rPr lang="tr-TR" sz="1600" dirty="0"/>
              <a:t> kartlarından biridir. </a:t>
            </a:r>
            <a:r>
              <a:rPr lang="tr-TR" sz="1600" dirty="0" err="1"/>
              <a:t>Due</a:t>
            </a:r>
            <a:r>
              <a:rPr lang="tr-TR" sz="1600" dirty="0"/>
              <a:t>, birçok dijital I/O'ya bağlanmak için çok sayıda </a:t>
            </a:r>
            <a:r>
              <a:rPr lang="tr-TR" sz="1600" dirty="0" err="1"/>
              <a:t>pin</a:t>
            </a:r>
            <a:r>
              <a:rPr lang="tr-TR" sz="1600" dirty="0"/>
              <a:t> başlığına sahip olsa da, standart </a:t>
            </a:r>
            <a:r>
              <a:rPr lang="tr-TR" sz="1600" dirty="0" err="1"/>
              <a:t>Arduino</a:t>
            </a:r>
            <a:r>
              <a:rPr lang="tr-TR" sz="1600" dirty="0"/>
              <a:t> kalkanlarıyla </a:t>
            </a:r>
            <a:r>
              <a:rPr lang="tr-TR" sz="1600" dirty="0" err="1"/>
              <a:t>pin</a:t>
            </a:r>
            <a:r>
              <a:rPr lang="tr-TR" sz="1600" dirty="0"/>
              <a:t> uyumludur. </a:t>
            </a:r>
            <a:r>
              <a:rPr lang="tr-TR" sz="1600" dirty="0" err="1">
                <a:solidFill>
                  <a:srgbClr val="FF0000"/>
                </a:solidFill>
              </a:rPr>
              <a:t>Due</a:t>
            </a:r>
            <a:r>
              <a:rPr lang="tr-TR" sz="1600" dirty="0">
                <a:solidFill>
                  <a:srgbClr val="FF0000"/>
                </a:solidFill>
              </a:rPr>
              <a:t> ile yazılım uyumluluğu garanti edilemez.</a:t>
            </a:r>
          </a:p>
          <a:p>
            <a:endParaRPr lang="tr-TR" sz="1600" dirty="0">
              <a:solidFill>
                <a:srgbClr val="FF0000"/>
              </a:solidFill>
            </a:endParaRPr>
          </a:p>
          <a:p>
            <a:r>
              <a:rPr lang="tr-TR" sz="1600" dirty="0"/>
              <a:t>Klon(</a:t>
            </a:r>
            <a:r>
              <a:rPr lang="tr-TR" sz="1600" dirty="0" err="1"/>
              <a:t>smd</a:t>
            </a:r>
            <a:r>
              <a:rPr lang="tr-TR" sz="1600" dirty="0"/>
              <a:t>) = 200-250 TL</a:t>
            </a:r>
          </a:p>
          <a:p>
            <a:r>
              <a:rPr lang="tr-TR" sz="1600" dirty="0"/>
              <a:t>Orijinal(</a:t>
            </a:r>
            <a:r>
              <a:rPr lang="tr-TR" sz="1600" dirty="0" err="1"/>
              <a:t>smd</a:t>
            </a:r>
            <a:r>
              <a:rPr lang="tr-TR" sz="1600" dirty="0"/>
              <a:t>) = 450-550 TL</a:t>
            </a:r>
          </a:p>
          <a:p>
            <a:r>
              <a:rPr lang="tr-TR" sz="1600" dirty="0"/>
              <a:t>*</a:t>
            </a:r>
            <a:r>
              <a:rPr lang="tr-TR" sz="1600" dirty="0" err="1"/>
              <a:t>Dıp</a:t>
            </a:r>
            <a:r>
              <a:rPr lang="tr-TR" sz="1600" dirty="0"/>
              <a:t> versiyonu internette bulunmuyor.</a:t>
            </a:r>
          </a:p>
          <a:p>
            <a:r>
              <a:rPr lang="tr-TR" sz="1600" dirty="0">
                <a:solidFill>
                  <a:srgbClr val="FF0000"/>
                </a:solidFill>
              </a:rPr>
              <a:t>BOYUT : 101.52 mm UZUNLUK X 53.3mm GENİŞLİK</a:t>
            </a:r>
          </a:p>
          <a:p>
            <a:endParaRPr lang="tr-TR" dirty="0"/>
          </a:p>
          <a:p>
            <a:endParaRPr lang="tr-TR" dirty="0">
              <a:solidFill>
                <a:srgbClr val="FF0000"/>
              </a:solidFill>
            </a:endParaRPr>
          </a:p>
          <a:p>
            <a:endParaRPr lang="tr-TR" dirty="0">
              <a:solidFill>
                <a:srgbClr val="FF0000"/>
              </a:solidFill>
            </a:endParaRPr>
          </a:p>
          <a:p>
            <a:endParaRPr lang="tr-TR" dirty="0"/>
          </a:p>
        </p:txBody>
      </p:sp>
      <p:pic>
        <p:nvPicPr>
          <p:cNvPr id="11" name="Resim 10">
            <a:extLst>
              <a:ext uri="{FF2B5EF4-FFF2-40B4-BE49-F238E27FC236}">
                <a16:creationId xmlns:a16="http://schemas.microsoft.com/office/drawing/2014/main" id="{10C9074F-479F-EC42-8EF7-E6527621DDE2}"/>
              </a:ext>
            </a:extLst>
          </p:cNvPr>
          <p:cNvPicPr>
            <a:picLocks noChangeAspect="1"/>
          </p:cNvPicPr>
          <p:nvPr/>
        </p:nvPicPr>
        <p:blipFill>
          <a:blip r:embed="rId2"/>
          <a:stretch>
            <a:fillRect/>
          </a:stretch>
        </p:blipFill>
        <p:spPr>
          <a:xfrm>
            <a:off x="9119740" y="173120"/>
            <a:ext cx="2509490" cy="1476778"/>
          </a:xfrm>
          <a:prstGeom prst="rect">
            <a:avLst/>
          </a:prstGeom>
        </p:spPr>
      </p:pic>
    </p:spTree>
    <p:extLst>
      <p:ext uri="{BB962C8B-B14F-4D97-AF65-F5344CB8AC3E}">
        <p14:creationId xmlns:p14="http://schemas.microsoft.com/office/powerpoint/2010/main" val="3973838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AD266B6-ED86-C440-8DD1-28878F005EDE}"/>
              </a:ext>
            </a:extLst>
          </p:cNvPr>
          <p:cNvSpPr>
            <a:spLocks noGrp="1"/>
          </p:cNvSpPr>
          <p:nvPr>
            <p:ph type="title"/>
          </p:nvPr>
        </p:nvSpPr>
        <p:spPr>
          <a:xfrm>
            <a:off x="1144589" y="-257474"/>
            <a:ext cx="9905998" cy="1905000"/>
          </a:xfrm>
        </p:spPr>
        <p:txBody>
          <a:bodyPr/>
          <a:lstStyle/>
          <a:p>
            <a:r>
              <a:rPr lang="tr-TR" dirty="0" err="1"/>
              <a:t>Arduino</a:t>
            </a:r>
            <a:r>
              <a:rPr lang="tr-TR" dirty="0"/>
              <a:t> mega</a:t>
            </a:r>
          </a:p>
        </p:txBody>
      </p:sp>
      <p:pic>
        <p:nvPicPr>
          <p:cNvPr id="5" name="İçerik Yer Tutucusu 4">
            <a:extLst>
              <a:ext uri="{FF2B5EF4-FFF2-40B4-BE49-F238E27FC236}">
                <a16:creationId xmlns:a16="http://schemas.microsoft.com/office/drawing/2014/main" id="{F916D71A-360A-544F-AC95-7ECB01D6D28F}"/>
              </a:ext>
            </a:extLst>
          </p:cNvPr>
          <p:cNvPicPr>
            <a:picLocks noGrp="1" noChangeAspect="1"/>
          </p:cNvPicPr>
          <p:nvPr>
            <p:ph idx="1"/>
          </p:nvPr>
        </p:nvPicPr>
        <p:blipFill>
          <a:blip r:embed="rId2"/>
          <a:stretch>
            <a:fillRect/>
          </a:stretch>
        </p:blipFill>
        <p:spPr>
          <a:xfrm rot="5400000">
            <a:off x="8910478" y="2879545"/>
            <a:ext cx="3698106" cy="1791629"/>
          </a:xfrm>
        </p:spPr>
      </p:pic>
      <p:sp>
        <p:nvSpPr>
          <p:cNvPr id="7" name="Metin kutusu 6">
            <a:extLst>
              <a:ext uri="{FF2B5EF4-FFF2-40B4-BE49-F238E27FC236}">
                <a16:creationId xmlns:a16="http://schemas.microsoft.com/office/drawing/2014/main" id="{C82C8EA7-FCC0-154F-82A1-2DDD1FCCCEAF}"/>
              </a:ext>
            </a:extLst>
          </p:cNvPr>
          <p:cNvSpPr txBox="1"/>
          <p:nvPr/>
        </p:nvSpPr>
        <p:spPr>
          <a:xfrm>
            <a:off x="1141413" y="1152569"/>
            <a:ext cx="7694342" cy="6124754"/>
          </a:xfrm>
          <a:prstGeom prst="rect">
            <a:avLst/>
          </a:prstGeom>
          <a:noFill/>
        </p:spPr>
        <p:txBody>
          <a:bodyPr wrap="square" rtlCol="0">
            <a:spAutoFit/>
          </a:bodyPr>
          <a:lstStyle/>
          <a:p>
            <a:r>
              <a:rPr lang="tr-TR" sz="1600" dirty="0"/>
              <a:t>*</a:t>
            </a:r>
            <a:r>
              <a:rPr lang="tr-TR" sz="1600" dirty="0" err="1"/>
              <a:t>Arduino</a:t>
            </a:r>
            <a:r>
              <a:rPr lang="tr-TR" sz="1600" dirty="0"/>
              <a:t> Mega, 54 I/O'ya sahip olması nedeniyle </a:t>
            </a:r>
            <a:r>
              <a:rPr lang="tr-TR" sz="1600" dirty="0" err="1"/>
              <a:t>Due'a</a:t>
            </a:r>
            <a:r>
              <a:rPr lang="tr-TR" sz="1600" dirty="0"/>
              <a:t> biraz benzer. Bununla birlikte, bir ARM çekirdeği tarafından desteklenmek yerine, bunun yerine bir ATmega2560 kullanır.</a:t>
            </a:r>
          </a:p>
          <a:p>
            <a:endParaRPr lang="tr-TR" sz="1600" dirty="0"/>
          </a:p>
          <a:p>
            <a:endParaRPr lang="tr-TR" sz="1600" dirty="0"/>
          </a:p>
          <a:p>
            <a:r>
              <a:rPr lang="tr-TR" sz="1600" dirty="0"/>
              <a:t>*CPU 16MHz'de saat hızına sahiptir ve 256KB ROM, 8KB RAM, 4KB EEPROM içerir ve 5V'ta çalışır ve bu sayede hobi dostu elektroniklerin çoğuyla kullanımı kolaylaştırır. </a:t>
            </a:r>
          </a:p>
          <a:p>
            <a:endParaRPr lang="tr-TR" sz="1600" dirty="0"/>
          </a:p>
          <a:p>
            <a:r>
              <a:rPr lang="tr-TR" sz="1600" dirty="0"/>
              <a:t>*16 </a:t>
            </a:r>
            <a:r>
              <a:rPr lang="tr-TR" sz="1600" b="1" dirty="0"/>
              <a:t>MHz</a:t>
            </a:r>
            <a:endParaRPr lang="tr-TR" sz="1600" dirty="0"/>
          </a:p>
          <a:p>
            <a:endParaRPr lang="tr-TR" sz="1600" dirty="0"/>
          </a:p>
          <a:p>
            <a:endParaRPr lang="tr-TR" sz="1600" dirty="0"/>
          </a:p>
          <a:p>
            <a:r>
              <a:rPr lang="tr-TR" sz="1600" dirty="0"/>
              <a:t>*</a:t>
            </a:r>
            <a:r>
              <a:rPr lang="tr-TR" sz="1600" dirty="0" err="1"/>
              <a:t>Arduino</a:t>
            </a:r>
            <a:r>
              <a:rPr lang="tr-TR" sz="1600" dirty="0"/>
              <a:t> Mega, 16 analog girişe, 15 PWM kanalına, </a:t>
            </a:r>
            <a:r>
              <a:rPr lang="tr-TR" sz="1600" dirty="0" err="1"/>
              <a:t>Due'a</a:t>
            </a:r>
            <a:r>
              <a:rPr lang="tr-TR" sz="1600" dirty="0"/>
              <a:t> benzer bir </a:t>
            </a:r>
            <a:r>
              <a:rPr lang="tr-TR" sz="1600" dirty="0" err="1"/>
              <a:t>pin</a:t>
            </a:r>
            <a:r>
              <a:rPr lang="tr-TR" sz="1600" dirty="0"/>
              <a:t> çıkışına sahiptir ve </a:t>
            </a:r>
            <a:r>
              <a:rPr lang="tr-TR" sz="1600" dirty="0" err="1"/>
              <a:t>Arduino</a:t>
            </a:r>
            <a:r>
              <a:rPr lang="tr-TR" sz="1600" dirty="0"/>
              <a:t> kalkanları ile donanım uyumludur. </a:t>
            </a:r>
            <a:r>
              <a:rPr lang="tr-TR" sz="1600" dirty="0" err="1">
                <a:solidFill>
                  <a:srgbClr val="FF0000"/>
                </a:solidFill>
              </a:rPr>
              <a:t>Due</a:t>
            </a:r>
            <a:r>
              <a:rPr lang="tr-TR" sz="1600" dirty="0">
                <a:solidFill>
                  <a:srgbClr val="FF0000"/>
                </a:solidFill>
              </a:rPr>
              <a:t> gibi, Mega ile yazılım uyumluluğu her zaman garanti edilemez.</a:t>
            </a:r>
          </a:p>
          <a:p>
            <a:endParaRPr lang="tr-TR" sz="1600" dirty="0">
              <a:solidFill>
                <a:srgbClr val="FF0000"/>
              </a:solidFill>
            </a:endParaRPr>
          </a:p>
          <a:p>
            <a:r>
              <a:rPr lang="tr-TR" sz="1600" dirty="0"/>
              <a:t>Klon(</a:t>
            </a:r>
            <a:r>
              <a:rPr lang="tr-TR" sz="1600" dirty="0" err="1"/>
              <a:t>smd</a:t>
            </a:r>
            <a:r>
              <a:rPr lang="tr-TR" sz="1600" dirty="0"/>
              <a:t>) = 80-100 TL</a:t>
            </a:r>
          </a:p>
          <a:p>
            <a:r>
              <a:rPr lang="tr-TR" sz="1600" dirty="0"/>
              <a:t>Orijinal(</a:t>
            </a:r>
            <a:r>
              <a:rPr lang="tr-TR" sz="1600" dirty="0" err="1"/>
              <a:t>smd</a:t>
            </a:r>
            <a:r>
              <a:rPr lang="tr-TR" sz="1600" dirty="0"/>
              <a:t>) = 350-450 TL</a:t>
            </a:r>
          </a:p>
          <a:p>
            <a:r>
              <a:rPr lang="tr-TR" sz="1600" dirty="0"/>
              <a:t>*</a:t>
            </a:r>
            <a:r>
              <a:rPr lang="tr-TR" sz="1600" dirty="0" err="1"/>
              <a:t>Dıp</a:t>
            </a:r>
            <a:r>
              <a:rPr lang="tr-TR" sz="1600" dirty="0"/>
              <a:t> versiyonu internette bulunmuyor.</a:t>
            </a:r>
          </a:p>
          <a:p>
            <a:endParaRPr lang="tr-TR" sz="1600" dirty="0">
              <a:solidFill>
                <a:srgbClr val="FF0000"/>
              </a:solidFill>
            </a:endParaRPr>
          </a:p>
          <a:p>
            <a:r>
              <a:rPr lang="tr-TR" sz="1600" dirty="0">
                <a:solidFill>
                  <a:srgbClr val="FF0000"/>
                </a:solidFill>
              </a:rPr>
              <a:t>BOYUT : </a:t>
            </a:r>
            <a:r>
              <a:rPr lang="tr-TR" dirty="0">
                <a:solidFill>
                  <a:srgbClr val="FF0000"/>
                </a:solidFill>
              </a:rPr>
              <a:t>Uzunluk 101.6 mm. Genişlik 53.4 mm.</a:t>
            </a:r>
          </a:p>
          <a:p>
            <a:endParaRPr lang="tr-TR" dirty="0"/>
          </a:p>
          <a:p>
            <a:endParaRPr lang="tr-TR" dirty="0"/>
          </a:p>
          <a:p>
            <a:endParaRPr lang="tr-TR" dirty="0"/>
          </a:p>
        </p:txBody>
      </p:sp>
    </p:spTree>
    <p:extLst>
      <p:ext uri="{BB962C8B-B14F-4D97-AF65-F5344CB8AC3E}">
        <p14:creationId xmlns:p14="http://schemas.microsoft.com/office/powerpoint/2010/main" val="4246654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48EB88-8EFD-B648-A4AF-8B54F7C959A8}"/>
              </a:ext>
            </a:extLst>
          </p:cNvPr>
          <p:cNvSpPr>
            <a:spLocks noGrp="1"/>
          </p:cNvSpPr>
          <p:nvPr>
            <p:ph type="title"/>
          </p:nvPr>
        </p:nvSpPr>
        <p:spPr>
          <a:xfrm>
            <a:off x="1141413" y="214661"/>
            <a:ext cx="9905998" cy="1905000"/>
          </a:xfrm>
        </p:spPr>
        <p:txBody>
          <a:bodyPr/>
          <a:lstStyle/>
          <a:p>
            <a:r>
              <a:rPr lang="tr-TR" dirty="0"/>
              <a:t>Diğer </a:t>
            </a:r>
            <a:r>
              <a:rPr lang="tr-TR" dirty="0" err="1"/>
              <a:t>arduinolar</a:t>
            </a:r>
            <a:endParaRPr lang="tr-TR" dirty="0"/>
          </a:p>
        </p:txBody>
      </p:sp>
      <p:sp>
        <p:nvSpPr>
          <p:cNvPr id="3" name="İçerik Yer Tutucusu 2">
            <a:extLst>
              <a:ext uri="{FF2B5EF4-FFF2-40B4-BE49-F238E27FC236}">
                <a16:creationId xmlns:a16="http://schemas.microsoft.com/office/drawing/2014/main" id="{78DE35FB-A2F2-CD44-911A-8B60A886DC12}"/>
              </a:ext>
            </a:extLst>
          </p:cNvPr>
          <p:cNvSpPr>
            <a:spLocks noGrp="1"/>
          </p:cNvSpPr>
          <p:nvPr>
            <p:ph idx="1"/>
          </p:nvPr>
        </p:nvSpPr>
        <p:spPr>
          <a:xfrm>
            <a:off x="1141413" y="1866899"/>
            <a:ext cx="9905998" cy="3124201"/>
          </a:xfrm>
        </p:spPr>
        <p:txBody>
          <a:bodyPr/>
          <a:lstStyle/>
          <a:p>
            <a:r>
              <a:rPr lang="tr-TR" dirty="0"/>
              <a:t>iki model mikro yani </a:t>
            </a:r>
            <a:r>
              <a:rPr lang="tr-TR" dirty="0" err="1"/>
              <a:t>nano</a:t>
            </a:r>
            <a:r>
              <a:rPr lang="tr-TR" dirty="0"/>
              <a:t> </a:t>
            </a:r>
            <a:r>
              <a:rPr lang="tr-TR" dirty="0" err="1"/>
              <a:t>nun</a:t>
            </a:r>
            <a:r>
              <a:rPr lang="tr-TR" dirty="0"/>
              <a:t> boyutundan da küçük olan iki kart </a:t>
            </a:r>
            <a:r>
              <a:rPr lang="tr-TR" dirty="0" err="1"/>
              <a:t>bulunuyor.Bunların</a:t>
            </a:r>
            <a:r>
              <a:rPr lang="tr-TR" dirty="0"/>
              <a:t> biraz daha küçük işlevsel şeylerde kullanılması öneriliyor.</a:t>
            </a:r>
          </a:p>
          <a:p>
            <a:r>
              <a:rPr lang="tr-TR" dirty="0"/>
              <a:t>En son olarak Leonardo  kartı bulunuyor. Bu kart </a:t>
            </a:r>
            <a:r>
              <a:rPr lang="tr-TR" dirty="0" err="1"/>
              <a:t>uno</a:t>
            </a:r>
            <a:r>
              <a:rPr lang="tr-TR" dirty="0"/>
              <a:t> </a:t>
            </a:r>
            <a:r>
              <a:rPr lang="tr-TR" dirty="0" err="1"/>
              <a:t>nun</a:t>
            </a:r>
            <a:r>
              <a:rPr lang="tr-TR" dirty="0"/>
              <a:t> özelliklerini kapsıyor fakat ayrı olarak haberleşmeyi sağlayan </a:t>
            </a:r>
            <a:r>
              <a:rPr lang="tr-TR" dirty="0" err="1"/>
              <a:t>chip</a:t>
            </a:r>
            <a:r>
              <a:rPr lang="tr-TR" dirty="0"/>
              <a:t> bulunmamakta. Yani bu da klavye , fare yapımı gibi projelerde daha çok kullanılıyor.</a:t>
            </a:r>
          </a:p>
          <a:p>
            <a:r>
              <a:rPr lang="tr-TR" dirty="0"/>
              <a:t>Daha birçok kart bulunmakta ama şuan </a:t>
            </a:r>
            <a:r>
              <a:rPr lang="tr-TR" dirty="0" err="1"/>
              <a:t>popüler,işlevselleri</a:t>
            </a:r>
            <a:r>
              <a:rPr lang="tr-TR" dirty="0"/>
              <a:t> yüksek ve bize uygun olan kartlar sunuma koyulmuştur.</a:t>
            </a:r>
          </a:p>
        </p:txBody>
      </p:sp>
    </p:spTree>
    <p:extLst>
      <p:ext uri="{BB962C8B-B14F-4D97-AF65-F5344CB8AC3E}">
        <p14:creationId xmlns:p14="http://schemas.microsoft.com/office/powerpoint/2010/main" val="1884108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5E5EEFFD-5CBA-4940-B155-C7A3F0388D25}"/>
              </a:ext>
            </a:extLst>
          </p:cNvPr>
          <p:cNvPicPr>
            <a:picLocks noChangeAspect="1"/>
          </p:cNvPicPr>
          <p:nvPr/>
        </p:nvPicPr>
        <p:blipFill>
          <a:blip r:embed="rId2"/>
          <a:stretch>
            <a:fillRect/>
          </a:stretch>
        </p:blipFill>
        <p:spPr>
          <a:xfrm>
            <a:off x="3622576" y="0"/>
            <a:ext cx="3541796" cy="6858000"/>
          </a:xfrm>
          <a:prstGeom prst="rect">
            <a:avLst/>
          </a:prstGeom>
        </p:spPr>
      </p:pic>
      <p:pic>
        <p:nvPicPr>
          <p:cNvPr id="8" name="Resim 7">
            <a:extLst>
              <a:ext uri="{FF2B5EF4-FFF2-40B4-BE49-F238E27FC236}">
                <a16:creationId xmlns:a16="http://schemas.microsoft.com/office/drawing/2014/main" id="{02AA25AE-08EA-E749-9C22-AE61A436C477}"/>
              </a:ext>
            </a:extLst>
          </p:cNvPr>
          <p:cNvPicPr>
            <a:picLocks noChangeAspect="1"/>
          </p:cNvPicPr>
          <p:nvPr/>
        </p:nvPicPr>
        <p:blipFill>
          <a:blip r:embed="rId3"/>
          <a:stretch>
            <a:fillRect/>
          </a:stretch>
        </p:blipFill>
        <p:spPr>
          <a:xfrm>
            <a:off x="7725564" y="0"/>
            <a:ext cx="4466436" cy="6858000"/>
          </a:xfrm>
          <a:prstGeom prst="rect">
            <a:avLst/>
          </a:prstGeom>
        </p:spPr>
      </p:pic>
      <p:sp>
        <p:nvSpPr>
          <p:cNvPr id="9" name="Metin kutusu 8">
            <a:extLst>
              <a:ext uri="{FF2B5EF4-FFF2-40B4-BE49-F238E27FC236}">
                <a16:creationId xmlns:a16="http://schemas.microsoft.com/office/drawing/2014/main" id="{8776B972-BEBF-C842-9CFB-8373C63EF577}"/>
              </a:ext>
            </a:extLst>
          </p:cNvPr>
          <p:cNvSpPr txBox="1"/>
          <p:nvPr/>
        </p:nvSpPr>
        <p:spPr>
          <a:xfrm>
            <a:off x="0" y="200722"/>
            <a:ext cx="3622576" cy="1384995"/>
          </a:xfrm>
          <a:prstGeom prst="rect">
            <a:avLst/>
          </a:prstGeom>
          <a:noFill/>
        </p:spPr>
        <p:txBody>
          <a:bodyPr wrap="square" rtlCol="0">
            <a:spAutoFit/>
          </a:bodyPr>
          <a:lstStyle/>
          <a:p>
            <a:r>
              <a:rPr lang="tr-TR" sz="2800" b="1" dirty="0"/>
              <a:t>-ARDUİNO KARŞILAŞTIRMA</a:t>
            </a:r>
          </a:p>
          <a:p>
            <a:r>
              <a:rPr lang="tr-TR" sz="2800" b="1" dirty="0"/>
              <a:t>TABLOSU</a:t>
            </a:r>
          </a:p>
        </p:txBody>
      </p:sp>
    </p:spTree>
    <p:extLst>
      <p:ext uri="{BB962C8B-B14F-4D97-AF65-F5344CB8AC3E}">
        <p14:creationId xmlns:p14="http://schemas.microsoft.com/office/powerpoint/2010/main" val="3932509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F17852-5B86-E547-9D9F-31A59472B8E7}"/>
              </a:ext>
            </a:extLst>
          </p:cNvPr>
          <p:cNvSpPr>
            <a:spLocks noGrp="1"/>
          </p:cNvSpPr>
          <p:nvPr>
            <p:ph type="title"/>
          </p:nvPr>
        </p:nvSpPr>
        <p:spPr>
          <a:xfrm>
            <a:off x="4313799" y="0"/>
            <a:ext cx="3564402" cy="1905000"/>
          </a:xfrm>
        </p:spPr>
        <p:txBody>
          <a:bodyPr/>
          <a:lstStyle/>
          <a:p>
            <a:r>
              <a:rPr lang="tr-TR" dirty="0"/>
              <a:t>BOYUT FARKLARI</a:t>
            </a:r>
          </a:p>
        </p:txBody>
      </p:sp>
      <p:pic>
        <p:nvPicPr>
          <p:cNvPr id="4" name="İçerik Yer Tutucusu 3">
            <a:extLst>
              <a:ext uri="{FF2B5EF4-FFF2-40B4-BE49-F238E27FC236}">
                <a16:creationId xmlns:a16="http://schemas.microsoft.com/office/drawing/2014/main" id="{78FA3DD7-1833-F54D-BE67-7F7EBAB5CD5B}"/>
              </a:ext>
            </a:extLst>
          </p:cNvPr>
          <p:cNvPicPr>
            <a:picLocks noGrp="1" noChangeAspect="1"/>
          </p:cNvPicPr>
          <p:nvPr>
            <p:ph idx="1"/>
          </p:nvPr>
        </p:nvPicPr>
        <p:blipFill>
          <a:blip r:embed="rId2"/>
          <a:stretch>
            <a:fillRect/>
          </a:stretch>
        </p:blipFill>
        <p:spPr>
          <a:xfrm>
            <a:off x="144966" y="2294770"/>
            <a:ext cx="6169993" cy="4097261"/>
          </a:xfrm>
          <a:prstGeom prst="rect">
            <a:avLst/>
          </a:prstGeom>
        </p:spPr>
      </p:pic>
      <p:sp>
        <p:nvSpPr>
          <p:cNvPr id="5" name="Metin kutusu 4">
            <a:extLst>
              <a:ext uri="{FF2B5EF4-FFF2-40B4-BE49-F238E27FC236}">
                <a16:creationId xmlns:a16="http://schemas.microsoft.com/office/drawing/2014/main" id="{9D3FF497-3625-2441-BCD5-728F6A40DEF8}"/>
              </a:ext>
            </a:extLst>
          </p:cNvPr>
          <p:cNvSpPr txBox="1"/>
          <p:nvPr/>
        </p:nvSpPr>
        <p:spPr>
          <a:xfrm>
            <a:off x="635619" y="3059668"/>
            <a:ext cx="893193" cy="369332"/>
          </a:xfrm>
          <a:prstGeom prst="rect">
            <a:avLst/>
          </a:prstGeom>
          <a:noFill/>
        </p:spPr>
        <p:txBody>
          <a:bodyPr wrap="none" rtlCol="0">
            <a:spAutoFit/>
          </a:bodyPr>
          <a:lstStyle/>
          <a:p>
            <a:r>
              <a:rPr lang="tr-TR" dirty="0"/>
              <a:t>MEGA</a:t>
            </a:r>
          </a:p>
        </p:txBody>
      </p:sp>
      <p:sp>
        <p:nvSpPr>
          <p:cNvPr id="6" name="Metin kutusu 5">
            <a:extLst>
              <a:ext uri="{FF2B5EF4-FFF2-40B4-BE49-F238E27FC236}">
                <a16:creationId xmlns:a16="http://schemas.microsoft.com/office/drawing/2014/main" id="{4055AEFB-B709-B246-8B99-88DC4B26B318}"/>
              </a:ext>
            </a:extLst>
          </p:cNvPr>
          <p:cNvSpPr txBox="1"/>
          <p:nvPr/>
        </p:nvSpPr>
        <p:spPr>
          <a:xfrm>
            <a:off x="747131" y="5196468"/>
            <a:ext cx="707245" cy="369332"/>
          </a:xfrm>
          <a:prstGeom prst="rect">
            <a:avLst/>
          </a:prstGeom>
          <a:noFill/>
        </p:spPr>
        <p:txBody>
          <a:bodyPr wrap="none" rtlCol="0">
            <a:spAutoFit/>
          </a:bodyPr>
          <a:lstStyle/>
          <a:p>
            <a:r>
              <a:rPr lang="tr-TR" dirty="0"/>
              <a:t>UNO</a:t>
            </a:r>
          </a:p>
        </p:txBody>
      </p:sp>
      <p:sp>
        <p:nvSpPr>
          <p:cNvPr id="7" name="Metin kutusu 6">
            <a:extLst>
              <a:ext uri="{FF2B5EF4-FFF2-40B4-BE49-F238E27FC236}">
                <a16:creationId xmlns:a16="http://schemas.microsoft.com/office/drawing/2014/main" id="{789AF0F9-4B2D-2644-9A81-02CE143ABF11}"/>
              </a:ext>
            </a:extLst>
          </p:cNvPr>
          <p:cNvSpPr txBox="1"/>
          <p:nvPr/>
        </p:nvSpPr>
        <p:spPr>
          <a:xfrm>
            <a:off x="4984594" y="5114170"/>
            <a:ext cx="899605" cy="369332"/>
          </a:xfrm>
          <a:prstGeom prst="rect">
            <a:avLst/>
          </a:prstGeom>
          <a:noFill/>
        </p:spPr>
        <p:txBody>
          <a:bodyPr wrap="none" rtlCol="0">
            <a:spAutoFit/>
          </a:bodyPr>
          <a:lstStyle/>
          <a:p>
            <a:r>
              <a:rPr lang="tr-TR" dirty="0"/>
              <a:t>NANO</a:t>
            </a:r>
          </a:p>
        </p:txBody>
      </p:sp>
      <p:pic>
        <p:nvPicPr>
          <p:cNvPr id="9" name="Resim 8">
            <a:extLst>
              <a:ext uri="{FF2B5EF4-FFF2-40B4-BE49-F238E27FC236}">
                <a16:creationId xmlns:a16="http://schemas.microsoft.com/office/drawing/2014/main" id="{5E016AFD-715E-A142-A371-BA4F910EE643}"/>
              </a:ext>
            </a:extLst>
          </p:cNvPr>
          <p:cNvPicPr>
            <a:picLocks noChangeAspect="1"/>
          </p:cNvPicPr>
          <p:nvPr/>
        </p:nvPicPr>
        <p:blipFill>
          <a:blip r:embed="rId3"/>
          <a:stretch>
            <a:fillRect/>
          </a:stretch>
        </p:blipFill>
        <p:spPr>
          <a:xfrm>
            <a:off x="6805613" y="2396991"/>
            <a:ext cx="3996008" cy="1985438"/>
          </a:xfrm>
          <a:prstGeom prst="rect">
            <a:avLst/>
          </a:prstGeom>
        </p:spPr>
      </p:pic>
      <p:sp>
        <p:nvSpPr>
          <p:cNvPr id="10" name="Metin kutusu 9">
            <a:extLst>
              <a:ext uri="{FF2B5EF4-FFF2-40B4-BE49-F238E27FC236}">
                <a16:creationId xmlns:a16="http://schemas.microsoft.com/office/drawing/2014/main" id="{39653E9A-C1EF-9949-8E4E-7C076DD24727}"/>
              </a:ext>
            </a:extLst>
          </p:cNvPr>
          <p:cNvSpPr txBox="1"/>
          <p:nvPr/>
        </p:nvSpPr>
        <p:spPr>
          <a:xfrm>
            <a:off x="7428398" y="4325634"/>
            <a:ext cx="899605" cy="369332"/>
          </a:xfrm>
          <a:prstGeom prst="rect">
            <a:avLst/>
          </a:prstGeom>
          <a:noFill/>
        </p:spPr>
        <p:txBody>
          <a:bodyPr wrap="none" rtlCol="0">
            <a:spAutoFit/>
          </a:bodyPr>
          <a:lstStyle/>
          <a:p>
            <a:r>
              <a:rPr lang="tr-TR" dirty="0"/>
              <a:t>NANO</a:t>
            </a:r>
          </a:p>
        </p:txBody>
      </p:sp>
      <p:sp>
        <p:nvSpPr>
          <p:cNvPr id="11" name="Metin kutusu 10">
            <a:extLst>
              <a:ext uri="{FF2B5EF4-FFF2-40B4-BE49-F238E27FC236}">
                <a16:creationId xmlns:a16="http://schemas.microsoft.com/office/drawing/2014/main" id="{DA9D4023-E958-4B43-9BF1-C7E3E5BF4448}"/>
              </a:ext>
            </a:extLst>
          </p:cNvPr>
          <p:cNvSpPr txBox="1"/>
          <p:nvPr/>
        </p:nvSpPr>
        <p:spPr>
          <a:xfrm>
            <a:off x="9441442" y="4325634"/>
            <a:ext cx="630301" cy="369332"/>
          </a:xfrm>
          <a:prstGeom prst="rect">
            <a:avLst/>
          </a:prstGeom>
          <a:noFill/>
        </p:spPr>
        <p:txBody>
          <a:bodyPr wrap="none" rtlCol="0">
            <a:spAutoFit/>
          </a:bodyPr>
          <a:lstStyle/>
          <a:p>
            <a:r>
              <a:rPr lang="tr-TR" dirty="0"/>
              <a:t>DUE</a:t>
            </a:r>
          </a:p>
        </p:txBody>
      </p:sp>
      <p:sp>
        <p:nvSpPr>
          <p:cNvPr id="12" name="Metin kutusu 11">
            <a:extLst>
              <a:ext uri="{FF2B5EF4-FFF2-40B4-BE49-F238E27FC236}">
                <a16:creationId xmlns:a16="http://schemas.microsoft.com/office/drawing/2014/main" id="{F11B9E73-2027-3241-9001-3E1407053113}"/>
              </a:ext>
            </a:extLst>
          </p:cNvPr>
          <p:cNvSpPr txBox="1"/>
          <p:nvPr/>
        </p:nvSpPr>
        <p:spPr>
          <a:xfrm>
            <a:off x="9363773" y="2084454"/>
            <a:ext cx="707245" cy="369332"/>
          </a:xfrm>
          <a:prstGeom prst="rect">
            <a:avLst/>
          </a:prstGeom>
          <a:noFill/>
        </p:spPr>
        <p:txBody>
          <a:bodyPr wrap="none" rtlCol="0">
            <a:spAutoFit/>
          </a:bodyPr>
          <a:lstStyle/>
          <a:p>
            <a:r>
              <a:rPr lang="tr-TR" dirty="0"/>
              <a:t>UNO</a:t>
            </a:r>
          </a:p>
        </p:txBody>
      </p:sp>
      <p:sp>
        <p:nvSpPr>
          <p:cNvPr id="13" name="Metin kutusu 12">
            <a:extLst>
              <a:ext uri="{FF2B5EF4-FFF2-40B4-BE49-F238E27FC236}">
                <a16:creationId xmlns:a16="http://schemas.microsoft.com/office/drawing/2014/main" id="{5D6EB502-3A1C-6F44-BA79-7240DF47078D}"/>
              </a:ext>
            </a:extLst>
          </p:cNvPr>
          <p:cNvSpPr txBox="1"/>
          <p:nvPr/>
        </p:nvSpPr>
        <p:spPr>
          <a:xfrm>
            <a:off x="7392769" y="2110104"/>
            <a:ext cx="893193" cy="369332"/>
          </a:xfrm>
          <a:prstGeom prst="rect">
            <a:avLst/>
          </a:prstGeom>
          <a:noFill/>
        </p:spPr>
        <p:txBody>
          <a:bodyPr wrap="none" rtlCol="0">
            <a:spAutoFit/>
          </a:bodyPr>
          <a:lstStyle/>
          <a:p>
            <a:r>
              <a:rPr lang="tr-TR" dirty="0"/>
              <a:t>MEGA</a:t>
            </a:r>
          </a:p>
        </p:txBody>
      </p:sp>
    </p:spTree>
    <p:extLst>
      <p:ext uri="{BB962C8B-B14F-4D97-AF65-F5344CB8AC3E}">
        <p14:creationId xmlns:p14="http://schemas.microsoft.com/office/powerpoint/2010/main" val="1896615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22BE5B1-28B8-3E46-BECA-E366CBB178C9}"/>
              </a:ext>
            </a:extLst>
          </p:cNvPr>
          <p:cNvSpPr>
            <a:spLocks noGrp="1"/>
          </p:cNvSpPr>
          <p:nvPr>
            <p:ph type="title"/>
          </p:nvPr>
        </p:nvSpPr>
        <p:spPr>
          <a:xfrm>
            <a:off x="0" y="-299343"/>
            <a:ext cx="9905998" cy="1905000"/>
          </a:xfrm>
        </p:spPr>
        <p:txBody>
          <a:bodyPr/>
          <a:lstStyle/>
          <a:p>
            <a:r>
              <a:rPr lang="tr-TR" dirty="0"/>
              <a:t>DENEYAP KART </a:t>
            </a:r>
            <a:r>
              <a:rPr lang="tr-TR" dirty="0">
                <a:solidFill>
                  <a:srgbClr val="FF0000"/>
                </a:solidFill>
              </a:rPr>
              <a:t>(alınmasını ön gördüğüm 1)</a:t>
            </a:r>
          </a:p>
        </p:txBody>
      </p:sp>
      <p:pic>
        <p:nvPicPr>
          <p:cNvPr id="5" name="Resim 4">
            <a:extLst>
              <a:ext uri="{FF2B5EF4-FFF2-40B4-BE49-F238E27FC236}">
                <a16:creationId xmlns:a16="http://schemas.microsoft.com/office/drawing/2014/main" id="{A918F248-6B71-D847-88E8-BFE66A85A09C}"/>
              </a:ext>
            </a:extLst>
          </p:cNvPr>
          <p:cNvPicPr>
            <a:picLocks noChangeAspect="1"/>
          </p:cNvPicPr>
          <p:nvPr/>
        </p:nvPicPr>
        <p:blipFill>
          <a:blip r:embed="rId2"/>
          <a:stretch>
            <a:fillRect/>
          </a:stretch>
        </p:blipFill>
        <p:spPr>
          <a:xfrm>
            <a:off x="9776524" y="0"/>
            <a:ext cx="2415476" cy="2105841"/>
          </a:xfrm>
          <a:prstGeom prst="rect">
            <a:avLst/>
          </a:prstGeom>
        </p:spPr>
      </p:pic>
      <p:sp>
        <p:nvSpPr>
          <p:cNvPr id="6" name="Metin kutusu 5">
            <a:extLst>
              <a:ext uri="{FF2B5EF4-FFF2-40B4-BE49-F238E27FC236}">
                <a16:creationId xmlns:a16="http://schemas.microsoft.com/office/drawing/2014/main" id="{0AEDA651-B41C-BA41-A27A-745581E59A54}"/>
              </a:ext>
            </a:extLst>
          </p:cNvPr>
          <p:cNvSpPr txBox="1"/>
          <p:nvPr/>
        </p:nvSpPr>
        <p:spPr>
          <a:xfrm>
            <a:off x="1405054" y="2988527"/>
            <a:ext cx="184731" cy="369332"/>
          </a:xfrm>
          <a:prstGeom prst="rect">
            <a:avLst/>
          </a:prstGeom>
          <a:noFill/>
        </p:spPr>
        <p:txBody>
          <a:bodyPr wrap="none" rtlCol="0">
            <a:spAutoFit/>
          </a:bodyPr>
          <a:lstStyle/>
          <a:p>
            <a:endParaRPr lang="tr-TR" dirty="0"/>
          </a:p>
        </p:txBody>
      </p:sp>
      <p:sp>
        <p:nvSpPr>
          <p:cNvPr id="7" name="İçerik Yer Tutucusu 2">
            <a:extLst>
              <a:ext uri="{FF2B5EF4-FFF2-40B4-BE49-F238E27FC236}">
                <a16:creationId xmlns:a16="http://schemas.microsoft.com/office/drawing/2014/main" id="{AB0DE12D-F7D7-8942-BC61-804F12205A41}"/>
              </a:ext>
            </a:extLst>
          </p:cNvPr>
          <p:cNvSpPr>
            <a:spLocks noGrp="1"/>
          </p:cNvSpPr>
          <p:nvPr>
            <p:ph idx="1"/>
          </p:nvPr>
        </p:nvSpPr>
        <p:spPr>
          <a:xfrm>
            <a:off x="0" y="2754087"/>
            <a:ext cx="9905998" cy="2939142"/>
          </a:xfrm>
        </p:spPr>
        <p:txBody>
          <a:bodyPr>
            <a:normAutofit fontScale="25000" lnSpcReduction="20000"/>
          </a:bodyPr>
          <a:lstStyle/>
          <a:p>
            <a:r>
              <a:rPr lang="tr-TR" sz="4400" dirty="0" err="1">
                <a:effectLst/>
              </a:rPr>
              <a:t>Deneyap</a:t>
            </a:r>
            <a:r>
              <a:rPr lang="tr-TR" sz="4400" dirty="0">
                <a:effectLst/>
              </a:rPr>
              <a:t> ailesinin çok yönlü ve güçlü elektronik geliştirme kartı, </a:t>
            </a:r>
            <a:r>
              <a:rPr lang="tr-TR" sz="4400" dirty="0" err="1">
                <a:effectLst/>
              </a:rPr>
              <a:t>orjinal</a:t>
            </a:r>
            <a:r>
              <a:rPr lang="tr-TR" sz="4400" dirty="0">
                <a:effectLst/>
              </a:rPr>
              <a:t> ESP32-WROVER-E modülü kullanılarak geliştirilmiştir.</a:t>
            </a:r>
          </a:p>
          <a:p>
            <a:r>
              <a:rPr lang="tr-TR" sz="4400" dirty="0">
                <a:effectLst/>
              </a:rPr>
              <a:t>Güçlü çift çekirdek </a:t>
            </a:r>
            <a:r>
              <a:rPr lang="tr-TR" sz="4400" dirty="0" err="1">
                <a:effectLst/>
              </a:rPr>
              <a:t>Tensilica</a:t>
            </a:r>
            <a:r>
              <a:rPr lang="tr-TR" sz="4400" dirty="0">
                <a:effectLst/>
              </a:rPr>
              <a:t> </a:t>
            </a:r>
            <a:r>
              <a:rPr lang="tr-TR" sz="4400" dirty="0" err="1">
                <a:effectLst/>
              </a:rPr>
              <a:t>Xtensa</a:t>
            </a:r>
            <a:r>
              <a:rPr lang="tr-TR" sz="4400" dirty="0">
                <a:effectLst/>
              </a:rPr>
              <a:t> LX6 mikroişlemcisi ile makine öğrenmesi ve yapay zeka tabanlı projelere </a:t>
            </a:r>
            <a:r>
              <a:rPr lang="tr-TR" sz="4400" dirty="0" err="1">
                <a:effectLst/>
              </a:rPr>
              <a:t>Tensorflow</a:t>
            </a:r>
            <a:r>
              <a:rPr lang="tr-TR" sz="4400" dirty="0">
                <a:effectLst/>
              </a:rPr>
              <a:t> </a:t>
            </a:r>
            <a:r>
              <a:rPr lang="tr-TR" sz="4400" dirty="0" err="1">
                <a:effectLst/>
              </a:rPr>
              <a:t>Lite</a:t>
            </a:r>
            <a:r>
              <a:rPr lang="tr-TR" sz="4400" dirty="0">
                <a:effectLst/>
              </a:rPr>
              <a:t> ile başlayabilirsiniz.</a:t>
            </a:r>
          </a:p>
          <a:p>
            <a:r>
              <a:rPr lang="tr-TR" sz="4400" dirty="0">
                <a:effectLst/>
              </a:rPr>
              <a:t>Dahili </a:t>
            </a:r>
            <a:r>
              <a:rPr lang="tr-TR" sz="4400" dirty="0" err="1">
                <a:effectLst/>
              </a:rPr>
              <a:t>Wi</a:t>
            </a:r>
            <a:r>
              <a:rPr lang="tr-TR" sz="4400" dirty="0">
                <a:effectLst/>
              </a:rPr>
              <a:t>-Fi ve Bluetooth haberleşme özellikleri sayesinde, nesnelerin interneti ve bulut tabanlı projeler hazırlamanızda sizlere imkan sağlayacaktır.</a:t>
            </a:r>
          </a:p>
          <a:p>
            <a:r>
              <a:rPr lang="tr-TR" sz="4400" dirty="0" err="1">
                <a:effectLst/>
              </a:rPr>
              <a:t>Wi</a:t>
            </a:r>
            <a:r>
              <a:rPr lang="tr-TR" sz="4400" dirty="0">
                <a:effectLst/>
              </a:rPr>
              <a:t>-Fi haberleşme özelliğini kullanarak sisteminiz ile bulut tabanlı uygulamanız arasında veri alışverişi gerçekleştirebilirsiniz. Bunun yanı sıra, </a:t>
            </a:r>
            <a:r>
              <a:rPr lang="tr-TR" sz="4400" dirty="0" err="1">
                <a:effectLst/>
              </a:rPr>
              <a:t>Deneyap</a:t>
            </a:r>
            <a:r>
              <a:rPr lang="tr-TR" sz="4400" dirty="0">
                <a:effectLst/>
              </a:rPr>
              <a:t> Kart’ınızı bir sunucu olarak kullanabilir ve bu sayede kendi kapalı çevrim kablosuz haberleşme ağınızı kurabilirsiniz.</a:t>
            </a:r>
          </a:p>
          <a:p>
            <a:r>
              <a:rPr lang="tr-TR" sz="4400" dirty="0">
                <a:effectLst/>
              </a:rPr>
              <a:t>Çift </a:t>
            </a:r>
            <a:r>
              <a:rPr lang="tr-TR" sz="4400" dirty="0" err="1">
                <a:effectLst/>
              </a:rPr>
              <a:t>mod</a:t>
            </a:r>
            <a:r>
              <a:rPr lang="tr-TR" sz="4400" dirty="0">
                <a:effectLst/>
              </a:rPr>
              <a:t> (Dual) Bluetooth özelliği ile hem BLE hem de Bluetooth EDR altyapısına sahip cihazlarla veri alışverişi gerçekleştirebilirsiniz. </a:t>
            </a:r>
            <a:r>
              <a:rPr lang="tr-TR" sz="4400" dirty="0" err="1">
                <a:effectLst/>
              </a:rPr>
              <a:t>Deneyap</a:t>
            </a:r>
            <a:r>
              <a:rPr lang="tr-TR" sz="4400" dirty="0">
                <a:effectLst/>
              </a:rPr>
              <a:t> Kart; akıllı ev, akıllı tarım, akıllı taşıtlar, mobil sağlık vb. alanlarda uygulamalar gerçekleştirebileceğiniz nesnelerin interneti projelerinde size büyük kolaylık sunmaktadır.</a:t>
            </a:r>
          </a:p>
          <a:p>
            <a:r>
              <a:rPr lang="tr-TR" sz="4400" dirty="0" err="1">
                <a:effectLst/>
              </a:rPr>
              <a:t>Deneyap</a:t>
            </a:r>
            <a:r>
              <a:rPr lang="tr-TR" sz="4400" dirty="0">
                <a:effectLst/>
              </a:rPr>
              <a:t> Kart’ta dahili olarak yüksek hassasiyetli LSM6DSM algılayıcısı vardır. Bu algılayıcı ile 3-eksen ivme ve 3-eksen dönü ölçümü yapabilir ve sisteminizin sıcaklığını takip edebilirsiniz.</a:t>
            </a:r>
          </a:p>
          <a:p>
            <a:r>
              <a:rPr lang="tr-TR" sz="4400" dirty="0" err="1">
                <a:effectLst/>
              </a:rPr>
              <a:t>Deneyap</a:t>
            </a:r>
            <a:r>
              <a:rPr lang="tr-TR" sz="4400" dirty="0">
                <a:effectLst/>
              </a:rPr>
              <a:t> Kart, MEMS teknolojisine sahip dahili MP34DT05 mikrofonu ile sadece çevredeki seslerin şiddetini algılamayla kalmaz; konuşma ve ses tanımlama uygulamaları yapmanıza imkan tanır..</a:t>
            </a:r>
          </a:p>
          <a:p>
            <a:r>
              <a:rPr lang="tr-TR" sz="4400" dirty="0">
                <a:effectLst/>
              </a:rPr>
              <a:t>UART, I2C, SPI, I2S, Ethernet, SDIO, </a:t>
            </a:r>
            <a:r>
              <a:rPr lang="tr-TR" sz="4400" dirty="0" err="1">
                <a:effectLst/>
              </a:rPr>
              <a:t>Kapasitif</a:t>
            </a:r>
            <a:r>
              <a:rPr lang="tr-TR" sz="4400" dirty="0">
                <a:effectLst/>
              </a:rPr>
              <a:t> Algılayıcı gibi zengin bir bağlantı </a:t>
            </a:r>
            <a:r>
              <a:rPr lang="tr-TR" sz="4400" dirty="0" err="1">
                <a:effectLst/>
              </a:rPr>
              <a:t>arayüzüne</a:t>
            </a:r>
            <a:r>
              <a:rPr lang="tr-TR" sz="4400" dirty="0">
                <a:effectLst/>
              </a:rPr>
              <a:t> sahiptir. Ayrıca size esneklik sağlamak amacıyla, bu bağlantı </a:t>
            </a:r>
            <a:r>
              <a:rPr lang="tr-TR" sz="4400" dirty="0" err="1">
                <a:effectLst/>
              </a:rPr>
              <a:t>arayüzlerinden</a:t>
            </a:r>
            <a:r>
              <a:rPr lang="tr-TR" sz="4400" dirty="0">
                <a:effectLst/>
              </a:rPr>
              <a:t> bir kısmı ihtiyacınıza göre istediğiniz herhangi bir </a:t>
            </a:r>
            <a:r>
              <a:rPr lang="tr-TR" sz="4400" dirty="0" err="1">
                <a:effectLst/>
              </a:rPr>
              <a:t>pinden</a:t>
            </a:r>
            <a:r>
              <a:rPr lang="tr-TR" sz="4400" dirty="0">
                <a:effectLst/>
              </a:rPr>
              <a:t> kullanılabilmektedir.</a:t>
            </a:r>
          </a:p>
          <a:p>
            <a:r>
              <a:rPr lang="tr-TR" sz="4400" dirty="0">
                <a:effectLst/>
              </a:rPr>
              <a:t>Genel amaçlı olarak kullanılabilen 24 adet </a:t>
            </a:r>
            <a:r>
              <a:rPr lang="tr-TR" sz="4400" dirty="0" err="1">
                <a:effectLst/>
              </a:rPr>
              <a:t>pine</a:t>
            </a:r>
            <a:r>
              <a:rPr lang="tr-TR" sz="4400" dirty="0">
                <a:effectLst/>
              </a:rPr>
              <a:t> sahiptir. Bu </a:t>
            </a:r>
            <a:r>
              <a:rPr lang="tr-TR" sz="4400" dirty="0" err="1">
                <a:effectLst/>
              </a:rPr>
              <a:t>pinlerden</a:t>
            </a:r>
            <a:r>
              <a:rPr lang="tr-TR" sz="4400" dirty="0">
                <a:effectLst/>
              </a:rPr>
              <a:t> dijital giriş/çıkış olarak kullanılanlar aşırı akıma karşı PTC sigorta ile koruma altına alınmıştır.</a:t>
            </a:r>
          </a:p>
          <a:p>
            <a:r>
              <a:rPr lang="tr-TR" sz="4400" dirty="0">
                <a:effectLst/>
              </a:rPr>
              <a:t>Sisteminize güvenilir bir şekilde güç vermenize yardımcı olmak için özel bir </a:t>
            </a:r>
            <a:r>
              <a:rPr lang="tr-TR" sz="4400" dirty="0" err="1">
                <a:effectLst/>
              </a:rPr>
              <a:t>Li</a:t>
            </a:r>
            <a:r>
              <a:rPr lang="tr-TR" sz="4400" dirty="0">
                <a:effectLst/>
              </a:rPr>
              <a:t>-Po bağlantı </a:t>
            </a:r>
            <a:r>
              <a:rPr lang="tr-TR" sz="4400" dirty="0" err="1">
                <a:effectLst/>
              </a:rPr>
              <a:t>konnektörü</a:t>
            </a:r>
            <a:r>
              <a:rPr lang="tr-TR" sz="4400" dirty="0">
                <a:effectLst/>
              </a:rPr>
              <a:t> bulunmaktadır. Dahası bu bağlantı </a:t>
            </a:r>
            <a:r>
              <a:rPr lang="tr-TR" sz="4400" dirty="0" err="1">
                <a:effectLst/>
              </a:rPr>
              <a:t>konnektörünü</a:t>
            </a:r>
            <a:r>
              <a:rPr lang="tr-TR" sz="4400" dirty="0">
                <a:effectLst/>
              </a:rPr>
              <a:t> kullanarak </a:t>
            </a:r>
            <a:r>
              <a:rPr lang="tr-TR" sz="4400" dirty="0" err="1">
                <a:effectLst/>
              </a:rPr>
              <a:t>Li</a:t>
            </a:r>
            <a:r>
              <a:rPr lang="tr-TR" sz="4400" dirty="0">
                <a:effectLst/>
              </a:rPr>
              <a:t>-Po bataryanızı şarj edebilirsiniz.</a:t>
            </a:r>
          </a:p>
          <a:p>
            <a:r>
              <a:rPr lang="tr-TR" sz="4400" dirty="0" err="1">
                <a:effectLst/>
              </a:rPr>
              <a:t>Deneyap</a:t>
            </a:r>
            <a:r>
              <a:rPr lang="tr-TR" sz="4400" dirty="0">
                <a:effectLst/>
              </a:rPr>
              <a:t> </a:t>
            </a:r>
            <a:r>
              <a:rPr lang="tr-TR" sz="4400" dirty="0" err="1">
                <a:effectLst/>
              </a:rPr>
              <a:t>Kamera’yı</a:t>
            </a:r>
            <a:r>
              <a:rPr lang="tr-TR" sz="4400" dirty="0">
                <a:effectLst/>
              </a:rPr>
              <a:t> doğrudan </a:t>
            </a:r>
            <a:r>
              <a:rPr lang="tr-TR" sz="4400" dirty="0" err="1">
                <a:effectLst/>
              </a:rPr>
              <a:t>Deneyap</a:t>
            </a:r>
            <a:r>
              <a:rPr lang="tr-TR" sz="4400" dirty="0">
                <a:effectLst/>
              </a:rPr>
              <a:t> Kart üzerindeki (FPC) </a:t>
            </a:r>
            <a:r>
              <a:rPr lang="tr-TR" sz="4400" dirty="0" err="1">
                <a:effectLst/>
              </a:rPr>
              <a:t>konnektörüne</a:t>
            </a:r>
            <a:r>
              <a:rPr lang="tr-TR" sz="4400" dirty="0">
                <a:effectLst/>
              </a:rPr>
              <a:t> bağlayabilirsiniz.</a:t>
            </a:r>
          </a:p>
          <a:p>
            <a:r>
              <a:rPr lang="tr-TR" sz="4400" dirty="0">
                <a:effectLst/>
              </a:rPr>
              <a:t>Ayrıca 2 adet buton ve 1 adet RGB LED dahili olarak bulunmaktadır.</a:t>
            </a:r>
          </a:p>
          <a:p>
            <a:r>
              <a:rPr lang="tr-TR" sz="4400" dirty="0">
                <a:effectLst/>
              </a:rPr>
              <a:t>I2C haberleşme </a:t>
            </a:r>
            <a:r>
              <a:rPr lang="tr-TR" sz="4400" dirty="0" err="1">
                <a:effectLst/>
              </a:rPr>
              <a:t>konnektörünü</a:t>
            </a:r>
            <a:r>
              <a:rPr lang="tr-TR" sz="4400" dirty="0">
                <a:effectLst/>
              </a:rPr>
              <a:t> kullanarak kablo bağlantısı ve lehimleme yapmadan algılayıcı ve eyleyici birimlerden oluşan sisteminizi hızlı bir şekilde hayata geçirebilirsiniz.</a:t>
            </a:r>
          </a:p>
          <a:p>
            <a:r>
              <a:rPr lang="tr-TR" sz="4400" dirty="0" err="1">
                <a:effectLst/>
              </a:rPr>
              <a:t>Deneyap</a:t>
            </a:r>
            <a:r>
              <a:rPr lang="tr-TR" sz="4400" dirty="0">
                <a:effectLst/>
              </a:rPr>
              <a:t> Kart’tan kesintisiz olarak harici bağlantı sağlayacağınız çevre birimlerde kullanmak için 3.3V ve 5V gerilime sahip çıkış alabilirsiniz. Sisteminizi </a:t>
            </a:r>
            <a:r>
              <a:rPr lang="tr-TR" sz="4400" dirty="0" err="1">
                <a:effectLst/>
              </a:rPr>
              <a:t>Li</a:t>
            </a:r>
            <a:r>
              <a:rPr lang="tr-TR" sz="4400" dirty="0">
                <a:effectLst/>
              </a:rPr>
              <a:t>-Po batarya ile beslerken dahi 5V gerilime sahip güç çıkışı her zaman sizinle olacaktır.</a:t>
            </a:r>
          </a:p>
          <a:p>
            <a:r>
              <a:rPr lang="tr-TR" sz="4400" dirty="0" err="1">
                <a:effectLst/>
              </a:rPr>
              <a:t>Deneyap</a:t>
            </a:r>
            <a:r>
              <a:rPr lang="tr-TR" sz="4400" dirty="0">
                <a:effectLst/>
              </a:rPr>
              <a:t> Kart devre tahtası (</a:t>
            </a:r>
            <a:r>
              <a:rPr lang="tr-TR" sz="4400" dirty="0" err="1">
                <a:effectLst/>
              </a:rPr>
              <a:t>breadboard</a:t>
            </a:r>
            <a:r>
              <a:rPr lang="tr-TR" sz="4400" dirty="0">
                <a:effectLst/>
              </a:rPr>
              <a:t>) ile uyumlu bir tasarıma sahiptir. Hemen geliştirmeye başlamanız için </a:t>
            </a:r>
            <a:r>
              <a:rPr lang="tr-TR" sz="4400" dirty="0" err="1">
                <a:effectLst/>
              </a:rPr>
              <a:t>pinleri</a:t>
            </a:r>
            <a:r>
              <a:rPr lang="tr-TR" sz="4400" dirty="0">
                <a:effectLst/>
              </a:rPr>
              <a:t> sizin için </a:t>
            </a:r>
            <a:r>
              <a:rPr lang="tr-TR" sz="4400" dirty="0" err="1">
                <a:effectLst/>
              </a:rPr>
              <a:t>lehimlendi</a:t>
            </a:r>
            <a:r>
              <a:rPr lang="tr-TR" sz="4400" dirty="0">
                <a:effectLst/>
              </a:rPr>
              <a:t>.</a:t>
            </a:r>
          </a:p>
          <a:p>
            <a:r>
              <a:rPr lang="tr-TR" sz="4400" dirty="0" err="1">
                <a:effectLst/>
              </a:rPr>
              <a:t>Deneyap</a:t>
            </a:r>
            <a:r>
              <a:rPr lang="tr-TR" sz="4400" dirty="0">
                <a:effectLst/>
              </a:rPr>
              <a:t> Kart </a:t>
            </a:r>
            <a:r>
              <a:rPr lang="tr-TR" sz="4400" dirty="0" err="1">
                <a:effectLst/>
              </a:rPr>
              <a:t>Arduino</a:t>
            </a:r>
            <a:r>
              <a:rPr lang="tr-TR" sz="4400" dirty="0">
                <a:effectLst/>
              </a:rPr>
              <a:t> ve bunun gibi birçok IDE ile uyumludur. Yönergeleri kullanarak kodlamaya başlayabilirsiniz.</a:t>
            </a:r>
          </a:p>
          <a:p>
            <a:r>
              <a:rPr lang="tr-TR" sz="4400" dirty="0">
                <a:effectLst/>
              </a:rPr>
              <a:t>Sitede bunun ile ilgili bir sürü kaynak ve yönlendirmeler bulunmaktadır.</a:t>
            </a:r>
          </a:p>
          <a:p>
            <a:endParaRPr lang="tr-TR" dirty="0"/>
          </a:p>
        </p:txBody>
      </p:sp>
    </p:spTree>
    <p:extLst>
      <p:ext uri="{BB962C8B-B14F-4D97-AF65-F5344CB8AC3E}">
        <p14:creationId xmlns:p14="http://schemas.microsoft.com/office/powerpoint/2010/main" val="3912981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EC54B60-1A56-A947-A431-63B107BA1E8F}"/>
              </a:ext>
            </a:extLst>
          </p:cNvPr>
          <p:cNvSpPr>
            <a:spLocks noGrp="1"/>
          </p:cNvSpPr>
          <p:nvPr>
            <p:ph type="title"/>
          </p:nvPr>
        </p:nvSpPr>
        <p:spPr>
          <a:xfrm>
            <a:off x="0" y="-650488"/>
            <a:ext cx="9905998" cy="1905000"/>
          </a:xfrm>
        </p:spPr>
        <p:txBody>
          <a:bodyPr/>
          <a:lstStyle/>
          <a:p>
            <a:r>
              <a:rPr lang="tr-TR" b="1" dirty="0">
                <a:effectLst/>
              </a:rPr>
              <a:t>-Teknik Özellikler</a:t>
            </a:r>
            <a:endParaRPr lang="tr-TR" dirty="0"/>
          </a:p>
        </p:txBody>
      </p:sp>
      <p:sp>
        <p:nvSpPr>
          <p:cNvPr id="3" name="İçerik Yer Tutucusu 2">
            <a:extLst>
              <a:ext uri="{FF2B5EF4-FFF2-40B4-BE49-F238E27FC236}">
                <a16:creationId xmlns:a16="http://schemas.microsoft.com/office/drawing/2014/main" id="{DFD17CAE-4928-1F43-B02E-84787C4EB4F3}"/>
              </a:ext>
            </a:extLst>
          </p:cNvPr>
          <p:cNvSpPr>
            <a:spLocks noGrp="1"/>
          </p:cNvSpPr>
          <p:nvPr>
            <p:ph idx="1"/>
          </p:nvPr>
        </p:nvSpPr>
        <p:spPr>
          <a:xfrm>
            <a:off x="0" y="2279494"/>
            <a:ext cx="9905998" cy="3124201"/>
          </a:xfrm>
        </p:spPr>
        <p:txBody>
          <a:bodyPr>
            <a:normAutofit fontScale="25000" lnSpcReduction="20000"/>
          </a:bodyPr>
          <a:lstStyle/>
          <a:p>
            <a:r>
              <a:rPr lang="tr-TR" sz="4800" b="1" dirty="0">
                <a:effectLst/>
              </a:rPr>
              <a:t>240 MHz Çift Çekirdek </a:t>
            </a:r>
            <a:r>
              <a:rPr lang="tr-TR" sz="4800" b="1" dirty="0" err="1">
                <a:effectLst/>
              </a:rPr>
              <a:t>Tensilica</a:t>
            </a:r>
            <a:r>
              <a:rPr lang="tr-TR" sz="4800" b="1" dirty="0">
                <a:effectLst/>
              </a:rPr>
              <a:t> LX6 Mikroişlemci</a:t>
            </a:r>
          </a:p>
          <a:p>
            <a:r>
              <a:rPr lang="tr-TR" sz="4800" b="1" dirty="0">
                <a:effectLst/>
              </a:rPr>
              <a:t>520 KB SRAM</a:t>
            </a:r>
          </a:p>
          <a:p>
            <a:r>
              <a:rPr lang="tr-TR" sz="4800" b="1" dirty="0">
                <a:effectLst/>
              </a:rPr>
              <a:t>128 KB ROM</a:t>
            </a:r>
          </a:p>
          <a:p>
            <a:r>
              <a:rPr lang="tr-TR" sz="4800" b="1" dirty="0">
                <a:effectLst/>
              </a:rPr>
              <a:t>8 MB PSRAM</a:t>
            </a:r>
          </a:p>
          <a:p>
            <a:r>
              <a:rPr lang="tr-TR" sz="4800" b="1" dirty="0">
                <a:effectLst/>
              </a:rPr>
              <a:t>4 MB SPI Flash</a:t>
            </a:r>
          </a:p>
          <a:p>
            <a:r>
              <a:rPr lang="tr-TR" sz="4800" b="1" dirty="0">
                <a:effectLst/>
              </a:rPr>
              <a:t>2.4 GHz </a:t>
            </a:r>
            <a:r>
              <a:rPr lang="tr-TR" sz="4800" b="1" dirty="0" err="1">
                <a:effectLst/>
              </a:rPr>
              <a:t>Wi</a:t>
            </a:r>
            <a:r>
              <a:rPr lang="tr-TR" sz="4800" b="1" dirty="0">
                <a:effectLst/>
              </a:rPr>
              <a:t>-Fi – 802.11b/g/n</a:t>
            </a:r>
          </a:p>
          <a:p>
            <a:r>
              <a:rPr lang="tr-TR" sz="4800" b="1" dirty="0">
                <a:effectLst/>
              </a:rPr>
              <a:t>Bluetooth EDR ve BLE</a:t>
            </a:r>
          </a:p>
          <a:p>
            <a:r>
              <a:rPr lang="tr-TR" sz="4800" b="1" dirty="0">
                <a:effectLst/>
              </a:rPr>
              <a:t>Dahili PCB Anten</a:t>
            </a:r>
          </a:p>
          <a:p>
            <a:r>
              <a:rPr lang="tr-TR" sz="4800" b="1" dirty="0">
                <a:effectLst/>
              </a:rPr>
              <a:t>LSM6DSM ile 3-Eksen </a:t>
            </a:r>
            <a:r>
              <a:rPr lang="tr-TR" sz="4800" b="1" dirty="0" err="1">
                <a:effectLst/>
              </a:rPr>
              <a:t>Dönüölçer</a:t>
            </a:r>
            <a:r>
              <a:rPr lang="tr-TR" sz="4800" b="1" dirty="0">
                <a:effectLst/>
              </a:rPr>
              <a:t> ve 3-Eksen İvmeölçer</a:t>
            </a:r>
          </a:p>
          <a:p>
            <a:r>
              <a:rPr lang="tr-TR" sz="4800" b="1" dirty="0">
                <a:effectLst/>
              </a:rPr>
              <a:t>MP34DT05 MEMS Mikrofon</a:t>
            </a:r>
          </a:p>
          <a:p>
            <a:r>
              <a:rPr lang="tr-TR" sz="4800" b="1" dirty="0">
                <a:effectLst/>
              </a:rPr>
              <a:t>RGB LED (</a:t>
            </a:r>
            <a:r>
              <a:rPr lang="tr-TR" sz="4800" b="1" dirty="0" err="1">
                <a:effectLst/>
              </a:rPr>
              <a:t>Pinler</a:t>
            </a:r>
            <a:r>
              <a:rPr lang="tr-TR" sz="4800" b="1" dirty="0">
                <a:effectLst/>
              </a:rPr>
              <a:t>: RX, TX, SDA)</a:t>
            </a:r>
          </a:p>
          <a:p>
            <a:r>
              <a:rPr lang="tr-TR" sz="4800" b="1" dirty="0">
                <a:effectLst/>
              </a:rPr>
              <a:t>Genel Amaçlı Buton (</a:t>
            </a:r>
            <a:r>
              <a:rPr lang="tr-TR" sz="4800" b="1" dirty="0" err="1">
                <a:effectLst/>
              </a:rPr>
              <a:t>Pin</a:t>
            </a:r>
            <a:r>
              <a:rPr lang="tr-TR" sz="4800" b="1" dirty="0">
                <a:effectLst/>
              </a:rPr>
              <a:t>: GPKEY)</a:t>
            </a:r>
          </a:p>
          <a:p>
            <a:r>
              <a:rPr lang="tr-TR" sz="4800" b="1" dirty="0" err="1">
                <a:effectLst/>
              </a:rPr>
              <a:t>Li</a:t>
            </a:r>
            <a:r>
              <a:rPr lang="tr-TR" sz="4800" b="1" dirty="0">
                <a:effectLst/>
              </a:rPr>
              <a:t>-Po Batarya Şarjı</a:t>
            </a:r>
          </a:p>
          <a:p>
            <a:r>
              <a:rPr lang="tr-TR" sz="4800" b="1" dirty="0" err="1">
                <a:effectLst/>
              </a:rPr>
              <a:t>Li</a:t>
            </a:r>
            <a:r>
              <a:rPr lang="tr-TR" sz="4800" b="1" dirty="0">
                <a:effectLst/>
              </a:rPr>
              <a:t>-Po Batarya </a:t>
            </a:r>
            <a:r>
              <a:rPr lang="tr-TR" sz="4800" b="1" dirty="0" err="1">
                <a:effectLst/>
              </a:rPr>
              <a:t>Konnektörü</a:t>
            </a:r>
            <a:endParaRPr lang="tr-TR" sz="4800" b="1" dirty="0">
              <a:effectLst/>
            </a:endParaRPr>
          </a:p>
          <a:p>
            <a:r>
              <a:rPr lang="tr-TR" sz="4800" b="1" dirty="0">
                <a:effectLst/>
              </a:rPr>
              <a:t>USB Mikro-B</a:t>
            </a:r>
          </a:p>
          <a:p>
            <a:r>
              <a:rPr lang="tr-TR" sz="4800" b="1" dirty="0">
                <a:effectLst/>
              </a:rPr>
              <a:t>I2C Haberleşme </a:t>
            </a:r>
            <a:r>
              <a:rPr lang="tr-TR" sz="4800" b="1" dirty="0" err="1">
                <a:effectLst/>
              </a:rPr>
              <a:t>Konnektörü</a:t>
            </a:r>
            <a:endParaRPr lang="tr-TR" sz="4800" b="1" dirty="0">
              <a:effectLst/>
            </a:endParaRPr>
          </a:p>
          <a:p>
            <a:r>
              <a:rPr lang="tr-TR" sz="4800" b="1" dirty="0">
                <a:effectLst/>
              </a:rPr>
              <a:t>24 x Dijital Giriş/Çıkış </a:t>
            </a:r>
            <a:r>
              <a:rPr lang="tr-TR" sz="4800" b="1" dirty="0" err="1">
                <a:effectLst/>
              </a:rPr>
              <a:t>Pini</a:t>
            </a:r>
            <a:endParaRPr lang="tr-TR" sz="4800" b="1" dirty="0">
              <a:effectLst/>
            </a:endParaRPr>
          </a:p>
          <a:p>
            <a:r>
              <a:rPr lang="tr-TR" sz="4800" b="1" dirty="0">
                <a:effectLst/>
              </a:rPr>
              <a:t>16 x Analog Giriş </a:t>
            </a:r>
            <a:r>
              <a:rPr lang="tr-TR" sz="4800" b="1" dirty="0" err="1">
                <a:effectLst/>
              </a:rPr>
              <a:t>Pini</a:t>
            </a:r>
            <a:r>
              <a:rPr lang="tr-TR" sz="4800" b="1" dirty="0">
                <a:effectLst/>
              </a:rPr>
              <a:t> (12-bit ADC)</a:t>
            </a:r>
          </a:p>
          <a:p>
            <a:r>
              <a:rPr lang="tr-TR" sz="4800" b="1" dirty="0">
                <a:effectLst/>
              </a:rPr>
              <a:t>Tüm Dijital Giriş/Çıkış </a:t>
            </a:r>
            <a:r>
              <a:rPr lang="tr-TR" sz="4800" b="1" dirty="0" err="1">
                <a:effectLst/>
              </a:rPr>
              <a:t>Pinleri</a:t>
            </a:r>
            <a:r>
              <a:rPr lang="tr-TR" sz="4800" b="1" dirty="0">
                <a:effectLst/>
              </a:rPr>
              <a:t>; UART, SPI, I2C Haberleşme </a:t>
            </a:r>
            <a:r>
              <a:rPr lang="tr-TR" sz="4800" b="1" dirty="0" err="1">
                <a:effectLst/>
              </a:rPr>
              <a:t>Arayüzlerini</a:t>
            </a:r>
            <a:r>
              <a:rPr lang="tr-TR" sz="4800" b="1" dirty="0">
                <a:effectLst/>
              </a:rPr>
              <a:t> ve Harici Kesmeyi Destekler</a:t>
            </a:r>
          </a:p>
          <a:p>
            <a:r>
              <a:rPr lang="tr-TR" sz="4800" b="1" dirty="0">
                <a:effectLst/>
              </a:rPr>
              <a:t>Tüm Dijital Çıkış </a:t>
            </a:r>
            <a:r>
              <a:rPr lang="tr-TR" sz="4800" b="1" dirty="0" err="1">
                <a:effectLst/>
              </a:rPr>
              <a:t>Pinleri</a:t>
            </a:r>
            <a:r>
              <a:rPr lang="tr-TR" sz="4800" b="1" dirty="0">
                <a:effectLst/>
              </a:rPr>
              <a:t> </a:t>
            </a:r>
            <a:r>
              <a:rPr lang="tr-TR" sz="4800" b="1" dirty="0" err="1">
                <a:effectLst/>
              </a:rPr>
              <a:t>PWM’i</a:t>
            </a:r>
            <a:r>
              <a:rPr lang="tr-TR" sz="4800" b="1" dirty="0">
                <a:effectLst/>
              </a:rPr>
              <a:t> Destekler</a:t>
            </a:r>
          </a:p>
          <a:p>
            <a:r>
              <a:rPr lang="tr-TR" sz="4800" b="1" dirty="0">
                <a:effectLst/>
              </a:rPr>
              <a:t>3.3V Çalışma Gerilimi</a:t>
            </a:r>
          </a:p>
          <a:p>
            <a:r>
              <a:rPr lang="tr-TR" sz="4800" b="1" dirty="0">
                <a:effectLst/>
              </a:rPr>
              <a:t>3.3V ve 5V Çıkış Gerilimi</a:t>
            </a:r>
          </a:p>
          <a:p>
            <a:r>
              <a:rPr lang="tr-TR" sz="4800" b="1" dirty="0">
                <a:effectLst/>
              </a:rPr>
              <a:t>3.3 – 5.5V Giriş Gerilimi</a:t>
            </a:r>
          </a:p>
          <a:p>
            <a:r>
              <a:rPr lang="tr-TR" sz="4800" dirty="0">
                <a:solidFill>
                  <a:srgbClr val="FF0000"/>
                </a:solidFill>
                <a:effectLst/>
              </a:rPr>
              <a:t>BOYUT : </a:t>
            </a:r>
            <a:r>
              <a:rPr lang="tr-TR" sz="4800" b="1" dirty="0">
                <a:solidFill>
                  <a:srgbClr val="FF0000"/>
                </a:solidFill>
                <a:effectLst/>
              </a:rPr>
              <a:t>63.50mm x 25.4mm x 15.70mm</a:t>
            </a:r>
          </a:p>
          <a:p>
            <a:endParaRPr lang="tr-TR" dirty="0"/>
          </a:p>
        </p:txBody>
      </p:sp>
      <p:sp>
        <p:nvSpPr>
          <p:cNvPr id="4" name="Metin kutusu 3">
            <a:extLst>
              <a:ext uri="{FF2B5EF4-FFF2-40B4-BE49-F238E27FC236}">
                <a16:creationId xmlns:a16="http://schemas.microsoft.com/office/drawing/2014/main" id="{35A4973E-A775-494A-BFC2-A799F39FB983}"/>
              </a:ext>
            </a:extLst>
          </p:cNvPr>
          <p:cNvSpPr txBox="1"/>
          <p:nvPr/>
        </p:nvSpPr>
        <p:spPr>
          <a:xfrm>
            <a:off x="10296289" y="6278137"/>
            <a:ext cx="1750800" cy="369332"/>
          </a:xfrm>
          <a:prstGeom prst="rect">
            <a:avLst/>
          </a:prstGeom>
          <a:noFill/>
        </p:spPr>
        <p:txBody>
          <a:bodyPr wrap="none" rtlCol="0">
            <a:spAutoFit/>
          </a:bodyPr>
          <a:lstStyle/>
          <a:p>
            <a:r>
              <a:rPr lang="tr-TR" b="1" u="sng" dirty="0"/>
              <a:t>FİYATI = 140 TL</a:t>
            </a:r>
          </a:p>
        </p:txBody>
      </p:sp>
      <p:sp>
        <p:nvSpPr>
          <p:cNvPr id="5" name="Metin kutusu 4">
            <a:extLst>
              <a:ext uri="{FF2B5EF4-FFF2-40B4-BE49-F238E27FC236}">
                <a16:creationId xmlns:a16="http://schemas.microsoft.com/office/drawing/2014/main" id="{69B455B5-DE11-FA4A-9BC9-D5974AD545BF}"/>
              </a:ext>
            </a:extLst>
          </p:cNvPr>
          <p:cNvSpPr txBox="1"/>
          <p:nvPr/>
        </p:nvSpPr>
        <p:spPr>
          <a:xfrm>
            <a:off x="7727795" y="117346"/>
            <a:ext cx="3946914" cy="369332"/>
          </a:xfrm>
          <a:prstGeom prst="rect">
            <a:avLst/>
          </a:prstGeom>
          <a:noFill/>
        </p:spPr>
        <p:txBody>
          <a:bodyPr wrap="none" rtlCol="0">
            <a:spAutoFit/>
          </a:bodyPr>
          <a:lstStyle/>
          <a:p>
            <a:r>
              <a:rPr lang="tr-TR" dirty="0"/>
              <a:t>Neden alınmasını ön görüyorum ?</a:t>
            </a:r>
          </a:p>
        </p:txBody>
      </p:sp>
    </p:spTree>
    <p:extLst>
      <p:ext uri="{BB962C8B-B14F-4D97-AF65-F5344CB8AC3E}">
        <p14:creationId xmlns:p14="http://schemas.microsoft.com/office/powerpoint/2010/main" val="2194157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AB33F2-ECD9-874E-AAD6-14AB4DBF9D36}"/>
              </a:ext>
            </a:extLst>
          </p:cNvPr>
          <p:cNvSpPr>
            <a:spLocks noGrp="1"/>
          </p:cNvSpPr>
          <p:nvPr>
            <p:ph type="title"/>
          </p:nvPr>
        </p:nvSpPr>
        <p:spPr>
          <a:xfrm>
            <a:off x="0" y="104078"/>
            <a:ext cx="9905998" cy="1905000"/>
          </a:xfrm>
        </p:spPr>
        <p:txBody>
          <a:bodyPr/>
          <a:lstStyle/>
          <a:p>
            <a:r>
              <a:rPr lang="tr-TR" b="1" dirty="0" err="1">
                <a:effectLst/>
              </a:rPr>
              <a:t>Deneyap</a:t>
            </a:r>
            <a:r>
              <a:rPr lang="tr-TR" b="1" dirty="0">
                <a:effectLst/>
              </a:rPr>
              <a:t> Mini</a:t>
            </a:r>
            <a:br>
              <a:rPr lang="tr-TR" b="1" dirty="0">
                <a:effectLst/>
              </a:rPr>
            </a:br>
            <a:endParaRPr lang="tr-TR" dirty="0"/>
          </a:p>
        </p:txBody>
      </p:sp>
      <p:sp>
        <p:nvSpPr>
          <p:cNvPr id="3" name="İçerik Yer Tutucusu 2">
            <a:extLst>
              <a:ext uri="{FF2B5EF4-FFF2-40B4-BE49-F238E27FC236}">
                <a16:creationId xmlns:a16="http://schemas.microsoft.com/office/drawing/2014/main" id="{CB9978A3-D0AA-6041-80F6-EBC9CD37B1F9}"/>
              </a:ext>
            </a:extLst>
          </p:cNvPr>
          <p:cNvSpPr>
            <a:spLocks noGrp="1"/>
          </p:cNvSpPr>
          <p:nvPr>
            <p:ph idx="1"/>
          </p:nvPr>
        </p:nvSpPr>
        <p:spPr>
          <a:xfrm>
            <a:off x="0" y="2009078"/>
            <a:ext cx="9905998" cy="3124201"/>
          </a:xfrm>
        </p:spPr>
        <p:txBody>
          <a:bodyPr>
            <a:normAutofit fontScale="25000" lnSpcReduction="20000"/>
          </a:bodyPr>
          <a:lstStyle/>
          <a:p>
            <a:r>
              <a:rPr lang="tr-TR" sz="6400" dirty="0" err="1">
                <a:effectLst/>
              </a:rPr>
              <a:t>Deneyap</a:t>
            </a:r>
            <a:r>
              <a:rPr lang="tr-TR" sz="6400" dirty="0">
                <a:effectLst/>
              </a:rPr>
              <a:t> Mini, </a:t>
            </a:r>
            <a:r>
              <a:rPr lang="tr-TR" sz="6400" dirty="0" err="1">
                <a:effectLst/>
              </a:rPr>
              <a:t>orjinal</a:t>
            </a:r>
            <a:r>
              <a:rPr lang="tr-TR" sz="6400" dirty="0">
                <a:effectLst/>
              </a:rPr>
              <a:t> ESP32-S2 bütünleşik mikroişlemcisi kullanılarak geliştirilmiştir.</a:t>
            </a:r>
          </a:p>
          <a:p>
            <a:r>
              <a:rPr lang="tr-TR" sz="6400" dirty="0" err="1">
                <a:effectLst/>
              </a:rPr>
              <a:t>Wi</a:t>
            </a:r>
            <a:r>
              <a:rPr lang="tr-TR" sz="6400" dirty="0">
                <a:effectLst/>
              </a:rPr>
              <a:t>-Fi haberleşme özelliğini kullanarak sisteminiz ile bulut tabanlı uygulamanız arasında veri alışverişi sağlayabilirsiniz. </a:t>
            </a:r>
            <a:r>
              <a:rPr lang="tr-TR" sz="6400" dirty="0" err="1">
                <a:effectLst/>
              </a:rPr>
              <a:t>Deneyap</a:t>
            </a:r>
            <a:r>
              <a:rPr lang="tr-TR" sz="6400" dirty="0">
                <a:effectLst/>
              </a:rPr>
              <a:t> Mini’yi bir sunucu olarak kullanarak kapalı çevrim bir kablosuz haberleşme ağı kurabilirsiniz. </a:t>
            </a:r>
          </a:p>
          <a:p>
            <a:r>
              <a:rPr lang="tr-TR" sz="6400" dirty="0">
                <a:effectLst/>
              </a:rPr>
              <a:t>USB OTG, SPI, UART, I2S, I2C, </a:t>
            </a:r>
            <a:r>
              <a:rPr lang="tr-TR" sz="6400" dirty="0" err="1">
                <a:effectLst/>
              </a:rPr>
              <a:t>Kapasitif</a:t>
            </a:r>
            <a:r>
              <a:rPr lang="tr-TR" sz="6400" dirty="0">
                <a:effectLst/>
              </a:rPr>
              <a:t> Algılama gibi zengin bir bağlantı </a:t>
            </a:r>
            <a:r>
              <a:rPr lang="tr-TR" sz="6400" dirty="0" err="1">
                <a:effectLst/>
              </a:rPr>
              <a:t>arayüzüne</a:t>
            </a:r>
            <a:r>
              <a:rPr lang="tr-TR" sz="6400" dirty="0">
                <a:effectLst/>
              </a:rPr>
              <a:t> sahiptir. Ayrıca size esneklik sağlamak amacıyla, bu bağlantı </a:t>
            </a:r>
            <a:r>
              <a:rPr lang="tr-TR" sz="6400" dirty="0" err="1">
                <a:effectLst/>
              </a:rPr>
              <a:t>arayüzlerinden</a:t>
            </a:r>
            <a:r>
              <a:rPr lang="tr-TR" sz="6400" dirty="0">
                <a:effectLst/>
              </a:rPr>
              <a:t> bir kısmı ihtiyacınıza göre istediğiniz herhangi bir </a:t>
            </a:r>
            <a:r>
              <a:rPr lang="tr-TR" sz="6400" dirty="0" err="1">
                <a:effectLst/>
              </a:rPr>
              <a:t>pinden</a:t>
            </a:r>
            <a:r>
              <a:rPr lang="tr-TR" sz="6400" dirty="0">
                <a:effectLst/>
              </a:rPr>
              <a:t> kullanılabilmektedir.</a:t>
            </a:r>
          </a:p>
          <a:p>
            <a:r>
              <a:rPr lang="tr-TR" sz="6400" dirty="0">
                <a:effectLst/>
              </a:rPr>
              <a:t>I2C haberleşme </a:t>
            </a:r>
            <a:r>
              <a:rPr lang="tr-TR" sz="6400" dirty="0" err="1">
                <a:effectLst/>
              </a:rPr>
              <a:t>konnektörünü</a:t>
            </a:r>
            <a:r>
              <a:rPr lang="tr-TR" sz="6400" dirty="0">
                <a:effectLst/>
              </a:rPr>
              <a:t> kullanarak kablo bağlantısı ve lehimleme yapmadan algılayıcı ve eyleyici birimlerden oluşan sisteminizi hızlı bir şekilde hayata geçirebilirsiniz.</a:t>
            </a:r>
          </a:p>
          <a:p>
            <a:r>
              <a:rPr lang="tr-TR" sz="6400" dirty="0">
                <a:effectLst/>
              </a:rPr>
              <a:t>Ayrıca, 2 adet buton ve 1 adet 5050 RGB LED dahili olarak bulunmaktadır. </a:t>
            </a:r>
          </a:p>
          <a:p>
            <a:r>
              <a:rPr lang="tr-TR" sz="6400" dirty="0">
                <a:effectLst/>
              </a:rPr>
              <a:t>Genel amaçlı olarak kullanılabilen 22 adet </a:t>
            </a:r>
            <a:r>
              <a:rPr lang="tr-TR" sz="6400" dirty="0" err="1">
                <a:effectLst/>
              </a:rPr>
              <a:t>pine</a:t>
            </a:r>
            <a:r>
              <a:rPr lang="tr-TR" sz="6400" dirty="0">
                <a:effectLst/>
              </a:rPr>
              <a:t> sahiptir.</a:t>
            </a:r>
          </a:p>
          <a:p>
            <a:r>
              <a:rPr lang="tr-TR" sz="6400" dirty="0" err="1">
                <a:effectLst/>
              </a:rPr>
              <a:t>Deneyap</a:t>
            </a:r>
            <a:r>
              <a:rPr lang="tr-TR" sz="6400" dirty="0">
                <a:effectLst/>
              </a:rPr>
              <a:t> Kart, devre tahtası (</a:t>
            </a:r>
            <a:r>
              <a:rPr lang="tr-TR" sz="6400" dirty="0" err="1">
                <a:effectLst/>
              </a:rPr>
              <a:t>breadboard</a:t>
            </a:r>
            <a:r>
              <a:rPr lang="tr-TR" sz="6400" dirty="0">
                <a:effectLst/>
              </a:rPr>
              <a:t>) ile uyumlu bir tasarıma sahiptir. Hemen geliştirmeye başlamanız için </a:t>
            </a:r>
            <a:r>
              <a:rPr lang="tr-TR" sz="6400" dirty="0" err="1">
                <a:effectLst/>
              </a:rPr>
              <a:t>pinleri</a:t>
            </a:r>
            <a:r>
              <a:rPr lang="tr-TR" sz="6400" dirty="0">
                <a:effectLst/>
              </a:rPr>
              <a:t> sizin için </a:t>
            </a:r>
            <a:r>
              <a:rPr lang="tr-TR" sz="6400" dirty="0" err="1">
                <a:effectLst/>
              </a:rPr>
              <a:t>lehimlendi</a:t>
            </a:r>
            <a:r>
              <a:rPr lang="tr-TR" sz="6400" dirty="0">
                <a:effectLst/>
              </a:rPr>
              <a:t>.</a:t>
            </a:r>
          </a:p>
          <a:p>
            <a:r>
              <a:rPr lang="tr-TR" sz="6400" dirty="0" err="1">
                <a:effectLst/>
              </a:rPr>
              <a:t>Deneyap</a:t>
            </a:r>
            <a:r>
              <a:rPr lang="tr-TR" sz="6400" dirty="0">
                <a:effectLst/>
              </a:rPr>
              <a:t> Kart </a:t>
            </a:r>
            <a:r>
              <a:rPr lang="tr-TR" sz="6400" dirty="0" err="1">
                <a:effectLst/>
              </a:rPr>
              <a:t>Arduino</a:t>
            </a:r>
            <a:r>
              <a:rPr lang="tr-TR" sz="6400" dirty="0">
                <a:effectLst/>
              </a:rPr>
              <a:t> ve bunun gibi birçok IDE ile uyumludur. Yönergeleri kullanarak kodlamaya başlayabilirsiniz.</a:t>
            </a:r>
          </a:p>
          <a:p>
            <a:r>
              <a:rPr lang="tr-TR" sz="6400" dirty="0">
                <a:effectLst/>
              </a:rPr>
              <a:t>Sitede bunun ile ilgili bir sürü kaynak ve yönlendirmeler bulunmaktadır.</a:t>
            </a:r>
          </a:p>
          <a:p>
            <a:endParaRPr lang="tr-TR" dirty="0"/>
          </a:p>
        </p:txBody>
      </p:sp>
    </p:spTree>
    <p:extLst>
      <p:ext uri="{BB962C8B-B14F-4D97-AF65-F5344CB8AC3E}">
        <p14:creationId xmlns:p14="http://schemas.microsoft.com/office/powerpoint/2010/main" val="3157864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D4497C-AC85-C841-BDC2-5937FF73624B}"/>
              </a:ext>
            </a:extLst>
          </p:cNvPr>
          <p:cNvSpPr>
            <a:spLocks noGrp="1"/>
          </p:cNvSpPr>
          <p:nvPr>
            <p:ph type="title"/>
          </p:nvPr>
        </p:nvSpPr>
        <p:spPr>
          <a:xfrm>
            <a:off x="0" y="-327102"/>
            <a:ext cx="9905998" cy="1905000"/>
          </a:xfrm>
        </p:spPr>
        <p:txBody>
          <a:bodyPr>
            <a:normAutofit/>
          </a:bodyPr>
          <a:lstStyle/>
          <a:p>
            <a:r>
              <a:rPr lang="tr-TR" b="1" dirty="0">
                <a:effectLst/>
              </a:rPr>
              <a:t>-TEKNİK ÖZELLİKLER</a:t>
            </a:r>
            <a:br>
              <a:rPr lang="tr-TR" dirty="0"/>
            </a:br>
            <a:endParaRPr lang="tr-TR" dirty="0"/>
          </a:p>
        </p:txBody>
      </p:sp>
      <p:sp>
        <p:nvSpPr>
          <p:cNvPr id="3" name="İçerik Yer Tutucusu 2">
            <a:extLst>
              <a:ext uri="{FF2B5EF4-FFF2-40B4-BE49-F238E27FC236}">
                <a16:creationId xmlns:a16="http://schemas.microsoft.com/office/drawing/2014/main" id="{C6A10198-D59A-B54A-8C82-BA2B1E5233A3}"/>
              </a:ext>
            </a:extLst>
          </p:cNvPr>
          <p:cNvSpPr>
            <a:spLocks noGrp="1"/>
          </p:cNvSpPr>
          <p:nvPr>
            <p:ph idx="1"/>
          </p:nvPr>
        </p:nvSpPr>
        <p:spPr>
          <a:xfrm>
            <a:off x="104349" y="2232101"/>
            <a:ext cx="9905998" cy="3124201"/>
          </a:xfrm>
        </p:spPr>
        <p:txBody>
          <a:bodyPr>
            <a:normAutofit fontScale="25000" lnSpcReduction="20000"/>
          </a:bodyPr>
          <a:lstStyle/>
          <a:p>
            <a:r>
              <a:rPr lang="tr-TR" sz="6400" dirty="0">
                <a:effectLst/>
              </a:rPr>
              <a:t>Tek Çekirdek 240MHz </a:t>
            </a:r>
            <a:r>
              <a:rPr lang="tr-TR" sz="6400" dirty="0" err="1">
                <a:effectLst/>
              </a:rPr>
              <a:t>Tensilica</a:t>
            </a:r>
            <a:r>
              <a:rPr lang="tr-TR" sz="6400" dirty="0">
                <a:effectLst/>
              </a:rPr>
              <a:t> </a:t>
            </a:r>
            <a:r>
              <a:rPr lang="tr-TR" sz="6400" dirty="0" err="1">
                <a:effectLst/>
              </a:rPr>
              <a:t>Xtensa</a:t>
            </a:r>
            <a:r>
              <a:rPr lang="tr-TR" sz="6400" dirty="0">
                <a:effectLst/>
              </a:rPr>
              <a:t> LX7 Mikroişlemci</a:t>
            </a:r>
          </a:p>
          <a:p>
            <a:r>
              <a:rPr lang="tr-TR" sz="6400" dirty="0">
                <a:effectLst/>
              </a:rPr>
              <a:t>4 MB SPI Flash</a:t>
            </a:r>
          </a:p>
          <a:p>
            <a:r>
              <a:rPr lang="tr-TR" sz="6400" dirty="0">
                <a:effectLst/>
              </a:rPr>
              <a:t>320 KB SRAM</a:t>
            </a:r>
          </a:p>
          <a:p>
            <a:r>
              <a:rPr lang="tr-TR" sz="6400" dirty="0">
                <a:effectLst/>
              </a:rPr>
              <a:t>128 KB ROM</a:t>
            </a:r>
          </a:p>
          <a:p>
            <a:r>
              <a:rPr lang="tr-TR" sz="6400" dirty="0">
                <a:effectLst/>
              </a:rPr>
              <a:t>2.4 GHz </a:t>
            </a:r>
            <a:r>
              <a:rPr lang="tr-TR" sz="6400" dirty="0" err="1">
                <a:effectLst/>
              </a:rPr>
              <a:t>Wi</a:t>
            </a:r>
            <a:r>
              <a:rPr lang="tr-TR" sz="6400" dirty="0">
                <a:effectLst/>
              </a:rPr>
              <a:t>-Fi – 802.11b/g/n</a:t>
            </a:r>
          </a:p>
          <a:p>
            <a:r>
              <a:rPr lang="tr-TR" sz="6400" dirty="0">
                <a:effectLst/>
              </a:rPr>
              <a:t>Dahili PCB Anten</a:t>
            </a:r>
          </a:p>
          <a:p>
            <a:r>
              <a:rPr lang="tr-TR" sz="6400" dirty="0">
                <a:effectLst/>
              </a:rPr>
              <a:t>5050 RGB LED (</a:t>
            </a:r>
            <a:r>
              <a:rPr lang="tr-TR" sz="6400" dirty="0" err="1">
                <a:effectLst/>
              </a:rPr>
              <a:t>Pinler</a:t>
            </a:r>
            <a:r>
              <a:rPr lang="tr-TR" sz="6400" dirty="0">
                <a:effectLst/>
              </a:rPr>
              <a:t>, LEDR, LEDG, LEDB)</a:t>
            </a:r>
          </a:p>
          <a:p>
            <a:r>
              <a:rPr lang="tr-TR" sz="6400" dirty="0">
                <a:effectLst/>
              </a:rPr>
              <a:t>Genel Amaçlı Buton (</a:t>
            </a:r>
            <a:r>
              <a:rPr lang="tr-TR" sz="6400" dirty="0" err="1">
                <a:effectLst/>
              </a:rPr>
              <a:t>Pin</a:t>
            </a:r>
            <a:r>
              <a:rPr lang="tr-TR" sz="6400" dirty="0">
                <a:effectLst/>
              </a:rPr>
              <a:t>: GPKEY)</a:t>
            </a:r>
          </a:p>
          <a:p>
            <a:r>
              <a:rPr lang="tr-TR" sz="6400" dirty="0">
                <a:effectLst/>
              </a:rPr>
              <a:t>USB Mikro-B</a:t>
            </a:r>
          </a:p>
          <a:p>
            <a:r>
              <a:rPr lang="tr-TR" sz="6400" dirty="0">
                <a:effectLst/>
              </a:rPr>
              <a:t>I2C Haberleşme </a:t>
            </a:r>
            <a:r>
              <a:rPr lang="tr-TR" sz="6400" dirty="0" err="1">
                <a:effectLst/>
              </a:rPr>
              <a:t>Konnektörü</a:t>
            </a:r>
            <a:endParaRPr lang="tr-TR" sz="6400" dirty="0">
              <a:effectLst/>
            </a:endParaRPr>
          </a:p>
          <a:p>
            <a:r>
              <a:rPr lang="tr-TR" sz="6400" dirty="0">
                <a:effectLst/>
              </a:rPr>
              <a:t>22 x Dijital Giriş/Çıkış </a:t>
            </a:r>
            <a:r>
              <a:rPr lang="tr-TR" sz="6400" dirty="0" err="1">
                <a:effectLst/>
              </a:rPr>
              <a:t>Pini</a:t>
            </a:r>
            <a:endParaRPr lang="tr-TR" sz="6400" dirty="0">
              <a:effectLst/>
            </a:endParaRPr>
          </a:p>
          <a:p>
            <a:r>
              <a:rPr lang="tr-TR" sz="6400" dirty="0">
                <a:effectLst/>
              </a:rPr>
              <a:t>10 x Analog Giriş </a:t>
            </a:r>
            <a:r>
              <a:rPr lang="tr-TR" sz="6400" dirty="0" err="1">
                <a:effectLst/>
              </a:rPr>
              <a:t>Pini</a:t>
            </a:r>
            <a:r>
              <a:rPr lang="tr-TR" sz="6400" dirty="0">
                <a:effectLst/>
              </a:rPr>
              <a:t> (13-bit ADC)</a:t>
            </a:r>
          </a:p>
          <a:p>
            <a:r>
              <a:rPr lang="tr-TR" sz="6400" dirty="0">
                <a:effectLst/>
              </a:rPr>
              <a:t>Tüm Dijital Giriş/Çıkış </a:t>
            </a:r>
            <a:r>
              <a:rPr lang="tr-TR" sz="6400" dirty="0" err="1">
                <a:effectLst/>
              </a:rPr>
              <a:t>Pinleri</a:t>
            </a:r>
            <a:r>
              <a:rPr lang="tr-TR" sz="6400" dirty="0">
                <a:effectLst/>
              </a:rPr>
              <a:t>; UART, SPI, I2C Haberleşme </a:t>
            </a:r>
            <a:r>
              <a:rPr lang="tr-TR" sz="6400" dirty="0" err="1">
                <a:effectLst/>
              </a:rPr>
              <a:t>Arayüzlerini</a:t>
            </a:r>
            <a:r>
              <a:rPr lang="tr-TR" sz="6400" dirty="0">
                <a:effectLst/>
              </a:rPr>
              <a:t> ve Harici Kesmeyi Destekler</a:t>
            </a:r>
          </a:p>
          <a:p>
            <a:r>
              <a:rPr lang="tr-TR" sz="6400" dirty="0">
                <a:effectLst/>
              </a:rPr>
              <a:t>Tüm Dijital Çıkış </a:t>
            </a:r>
            <a:r>
              <a:rPr lang="tr-TR" sz="6400" dirty="0" err="1">
                <a:effectLst/>
              </a:rPr>
              <a:t>Pinleri</a:t>
            </a:r>
            <a:r>
              <a:rPr lang="tr-TR" sz="6400" dirty="0">
                <a:effectLst/>
              </a:rPr>
              <a:t> </a:t>
            </a:r>
            <a:r>
              <a:rPr lang="tr-TR" sz="6400" dirty="0" err="1">
                <a:effectLst/>
              </a:rPr>
              <a:t>PWM’i</a:t>
            </a:r>
            <a:r>
              <a:rPr lang="tr-TR" sz="6400" dirty="0">
                <a:effectLst/>
              </a:rPr>
              <a:t> Destekler</a:t>
            </a:r>
          </a:p>
          <a:p>
            <a:r>
              <a:rPr lang="tr-TR" sz="6400" dirty="0">
                <a:effectLst/>
              </a:rPr>
              <a:t>3.3V Çalışma Gerilimi</a:t>
            </a:r>
          </a:p>
          <a:p>
            <a:r>
              <a:rPr lang="tr-TR" sz="6400" dirty="0">
                <a:effectLst/>
              </a:rPr>
              <a:t>3.3V ve 5V Çıkış Gerilimi</a:t>
            </a:r>
          </a:p>
          <a:p>
            <a:r>
              <a:rPr lang="tr-TR" sz="6400" dirty="0">
                <a:effectLst/>
              </a:rPr>
              <a:t>3.3 – 5.5V Giriş Gerilimi</a:t>
            </a:r>
          </a:p>
          <a:p>
            <a:r>
              <a:rPr lang="tr-TR" sz="6600" dirty="0">
                <a:solidFill>
                  <a:srgbClr val="FF0000"/>
                </a:solidFill>
                <a:effectLst/>
              </a:rPr>
              <a:t>BOYUT : </a:t>
            </a:r>
            <a:r>
              <a:rPr lang="tr-TR" sz="6400" dirty="0">
                <a:solidFill>
                  <a:srgbClr val="FF0000"/>
                </a:solidFill>
                <a:effectLst/>
              </a:rPr>
              <a:t>50.00mm x 20.32mm x 12.96mm</a:t>
            </a:r>
          </a:p>
          <a:p>
            <a:endParaRPr lang="tr-TR" dirty="0"/>
          </a:p>
        </p:txBody>
      </p:sp>
      <p:sp>
        <p:nvSpPr>
          <p:cNvPr id="6" name="Metin kutusu 5">
            <a:extLst>
              <a:ext uri="{FF2B5EF4-FFF2-40B4-BE49-F238E27FC236}">
                <a16:creationId xmlns:a16="http://schemas.microsoft.com/office/drawing/2014/main" id="{F8DE0A29-C07E-DF43-9C48-A2C31D5D5705}"/>
              </a:ext>
            </a:extLst>
          </p:cNvPr>
          <p:cNvSpPr txBox="1"/>
          <p:nvPr/>
        </p:nvSpPr>
        <p:spPr>
          <a:xfrm>
            <a:off x="10441200" y="6278137"/>
            <a:ext cx="1620957" cy="369332"/>
          </a:xfrm>
          <a:prstGeom prst="rect">
            <a:avLst/>
          </a:prstGeom>
          <a:noFill/>
        </p:spPr>
        <p:txBody>
          <a:bodyPr wrap="none" rtlCol="0">
            <a:spAutoFit/>
          </a:bodyPr>
          <a:lstStyle/>
          <a:p>
            <a:r>
              <a:rPr lang="tr-TR" b="1" u="sng" dirty="0"/>
              <a:t>FİYATI = 40 TL</a:t>
            </a:r>
          </a:p>
        </p:txBody>
      </p:sp>
    </p:spTree>
    <p:extLst>
      <p:ext uri="{BB962C8B-B14F-4D97-AF65-F5344CB8AC3E}">
        <p14:creationId xmlns:p14="http://schemas.microsoft.com/office/powerpoint/2010/main" val="2553068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E5A283C-85E6-9D48-93F7-E84C286DC604}"/>
              </a:ext>
            </a:extLst>
          </p:cNvPr>
          <p:cNvSpPr>
            <a:spLocks noGrp="1"/>
          </p:cNvSpPr>
          <p:nvPr>
            <p:ph type="title"/>
          </p:nvPr>
        </p:nvSpPr>
        <p:spPr>
          <a:xfrm>
            <a:off x="0" y="0"/>
            <a:ext cx="9905998" cy="1905000"/>
          </a:xfrm>
        </p:spPr>
        <p:txBody>
          <a:bodyPr/>
          <a:lstStyle/>
          <a:p>
            <a:r>
              <a:rPr lang="tr-TR" dirty="0"/>
              <a:t>-Neden </a:t>
            </a:r>
            <a:r>
              <a:rPr lang="tr-TR" dirty="0" err="1"/>
              <a:t>pcb</a:t>
            </a:r>
            <a:r>
              <a:rPr lang="tr-TR" dirty="0"/>
              <a:t> ?</a:t>
            </a:r>
          </a:p>
        </p:txBody>
      </p:sp>
      <p:sp>
        <p:nvSpPr>
          <p:cNvPr id="3" name="İçerik Yer Tutucusu 2">
            <a:extLst>
              <a:ext uri="{FF2B5EF4-FFF2-40B4-BE49-F238E27FC236}">
                <a16:creationId xmlns:a16="http://schemas.microsoft.com/office/drawing/2014/main" id="{603032E5-A108-844D-A068-094F6DD17FB1}"/>
              </a:ext>
            </a:extLst>
          </p:cNvPr>
          <p:cNvSpPr>
            <a:spLocks noGrp="1"/>
          </p:cNvSpPr>
          <p:nvPr>
            <p:ph idx="1"/>
          </p:nvPr>
        </p:nvSpPr>
        <p:spPr>
          <a:xfrm>
            <a:off x="0" y="1338145"/>
            <a:ext cx="9905998" cy="3124201"/>
          </a:xfrm>
        </p:spPr>
        <p:txBody>
          <a:bodyPr/>
          <a:lstStyle/>
          <a:p>
            <a:r>
              <a:rPr lang="tr-TR" dirty="0"/>
              <a:t>En önemli kural «düzen». Bunu delikli tahta üzerinde yaptığımız için çok iyi deneyimledik </a:t>
            </a:r>
            <a:r>
              <a:rPr lang="tr-TR" dirty="0">
                <a:sym typeface="Wingdings" pitchFamily="2" charset="2"/>
              </a:rPr>
              <a:t> . </a:t>
            </a:r>
          </a:p>
          <a:p>
            <a:r>
              <a:rPr lang="tr-TR" dirty="0">
                <a:sym typeface="Wingdings" pitchFamily="2" charset="2"/>
              </a:rPr>
              <a:t>Kabloların olmaması veya sonradan eklendiği için çok az olması.</a:t>
            </a:r>
          </a:p>
          <a:p>
            <a:r>
              <a:rPr lang="tr-TR" dirty="0">
                <a:sym typeface="Wingdings" pitchFamily="2" charset="2"/>
              </a:rPr>
              <a:t>Kablolama , lehimle işlemlerinden kaybolan zamanın kazanılması.</a:t>
            </a:r>
          </a:p>
          <a:p>
            <a:r>
              <a:rPr lang="tr-TR" dirty="0">
                <a:sym typeface="Wingdings" pitchFamily="2" charset="2"/>
              </a:rPr>
              <a:t>Bozulma riskinin az olması.</a:t>
            </a:r>
          </a:p>
          <a:p>
            <a:r>
              <a:rPr lang="tr-TR" dirty="0">
                <a:sym typeface="Wingdings" pitchFamily="2" charset="2"/>
              </a:rPr>
              <a:t>Sağlam olması.</a:t>
            </a:r>
          </a:p>
        </p:txBody>
      </p:sp>
      <p:sp>
        <p:nvSpPr>
          <p:cNvPr id="4" name="Metin kutusu 3">
            <a:extLst>
              <a:ext uri="{FF2B5EF4-FFF2-40B4-BE49-F238E27FC236}">
                <a16:creationId xmlns:a16="http://schemas.microsoft.com/office/drawing/2014/main" id="{AFC89E76-E488-FF43-B320-2AE9D02194B7}"/>
              </a:ext>
            </a:extLst>
          </p:cNvPr>
          <p:cNvSpPr txBox="1"/>
          <p:nvPr/>
        </p:nvSpPr>
        <p:spPr>
          <a:xfrm>
            <a:off x="5794095" y="6222382"/>
            <a:ext cx="6397905" cy="369332"/>
          </a:xfrm>
          <a:prstGeom prst="rect">
            <a:avLst/>
          </a:prstGeom>
          <a:noFill/>
        </p:spPr>
        <p:txBody>
          <a:bodyPr wrap="none" rtlCol="0">
            <a:spAutoFit/>
          </a:bodyPr>
          <a:lstStyle/>
          <a:p>
            <a:r>
              <a:rPr lang="tr-TR" dirty="0"/>
              <a:t>BUNLAR GİBİ SAYABİLECEĞİMİZ BİR ÇOK YARARI VARDIR.</a:t>
            </a:r>
          </a:p>
        </p:txBody>
      </p:sp>
    </p:spTree>
    <p:extLst>
      <p:ext uri="{BB962C8B-B14F-4D97-AF65-F5344CB8AC3E}">
        <p14:creationId xmlns:p14="http://schemas.microsoft.com/office/powerpoint/2010/main" val="1209297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7DDD8F-67C4-0A4E-BF29-97594C370D8F}"/>
              </a:ext>
            </a:extLst>
          </p:cNvPr>
          <p:cNvSpPr>
            <a:spLocks noGrp="1"/>
          </p:cNvSpPr>
          <p:nvPr>
            <p:ph type="title"/>
          </p:nvPr>
        </p:nvSpPr>
        <p:spPr>
          <a:xfrm>
            <a:off x="4832465" y="197006"/>
            <a:ext cx="1980929" cy="1905000"/>
          </a:xfrm>
        </p:spPr>
        <p:txBody>
          <a:bodyPr>
            <a:normAutofit/>
          </a:bodyPr>
          <a:lstStyle/>
          <a:p>
            <a:r>
              <a:rPr lang="tr-TR" sz="4000" b="1" dirty="0"/>
              <a:t>TEENSY</a:t>
            </a:r>
          </a:p>
        </p:txBody>
      </p:sp>
      <p:pic>
        <p:nvPicPr>
          <p:cNvPr id="5" name="İçerik Yer Tutucusu 4">
            <a:extLst>
              <a:ext uri="{FF2B5EF4-FFF2-40B4-BE49-F238E27FC236}">
                <a16:creationId xmlns:a16="http://schemas.microsoft.com/office/drawing/2014/main" id="{2A2888A5-E88D-C247-AEFD-8F0E73045F40}"/>
              </a:ext>
            </a:extLst>
          </p:cNvPr>
          <p:cNvPicPr>
            <a:picLocks noGrp="1" noChangeAspect="1"/>
          </p:cNvPicPr>
          <p:nvPr>
            <p:ph idx="1"/>
          </p:nvPr>
        </p:nvPicPr>
        <p:blipFill>
          <a:blip r:embed="rId2"/>
          <a:stretch>
            <a:fillRect/>
          </a:stretch>
        </p:blipFill>
        <p:spPr>
          <a:xfrm>
            <a:off x="6679580" y="2193693"/>
            <a:ext cx="2164576" cy="2164576"/>
          </a:xfrm>
        </p:spPr>
      </p:pic>
      <p:pic>
        <p:nvPicPr>
          <p:cNvPr id="7" name="Resim 6">
            <a:extLst>
              <a:ext uri="{FF2B5EF4-FFF2-40B4-BE49-F238E27FC236}">
                <a16:creationId xmlns:a16="http://schemas.microsoft.com/office/drawing/2014/main" id="{21799B4C-EFE4-864C-B21C-73C30851D9C5}"/>
              </a:ext>
            </a:extLst>
          </p:cNvPr>
          <p:cNvPicPr>
            <a:picLocks noChangeAspect="1"/>
          </p:cNvPicPr>
          <p:nvPr/>
        </p:nvPicPr>
        <p:blipFill>
          <a:blip r:embed="rId3"/>
          <a:stretch>
            <a:fillRect/>
          </a:stretch>
        </p:blipFill>
        <p:spPr>
          <a:xfrm>
            <a:off x="2557965" y="2193693"/>
            <a:ext cx="2164576" cy="2164576"/>
          </a:xfrm>
          <a:prstGeom prst="rect">
            <a:avLst/>
          </a:prstGeom>
        </p:spPr>
      </p:pic>
    </p:spTree>
    <p:extLst>
      <p:ext uri="{BB962C8B-B14F-4D97-AF65-F5344CB8AC3E}">
        <p14:creationId xmlns:p14="http://schemas.microsoft.com/office/powerpoint/2010/main" val="4098825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8FEC373-95A3-3E48-B4B4-CDD3D7172AB4}"/>
              </a:ext>
            </a:extLst>
          </p:cNvPr>
          <p:cNvSpPr>
            <a:spLocks noGrp="1"/>
          </p:cNvSpPr>
          <p:nvPr>
            <p:ph type="title"/>
          </p:nvPr>
        </p:nvSpPr>
        <p:spPr>
          <a:xfrm>
            <a:off x="345687" y="-266935"/>
            <a:ext cx="9259227" cy="1368870"/>
          </a:xfrm>
        </p:spPr>
        <p:txBody>
          <a:bodyPr/>
          <a:lstStyle/>
          <a:p>
            <a:r>
              <a:rPr lang="tr-TR" dirty="0"/>
              <a:t>TEENSY 4.0</a:t>
            </a:r>
            <a:endParaRPr lang="tr-TR" dirty="0">
              <a:solidFill>
                <a:srgbClr val="FF0000"/>
              </a:solidFill>
            </a:endParaRPr>
          </a:p>
        </p:txBody>
      </p:sp>
      <p:sp>
        <p:nvSpPr>
          <p:cNvPr id="3" name="İçerik Yer Tutucusu 2">
            <a:extLst>
              <a:ext uri="{FF2B5EF4-FFF2-40B4-BE49-F238E27FC236}">
                <a16:creationId xmlns:a16="http://schemas.microsoft.com/office/drawing/2014/main" id="{B5C3E145-2C4F-2E4F-B2F7-2641F453555E}"/>
              </a:ext>
            </a:extLst>
          </p:cNvPr>
          <p:cNvSpPr>
            <a:spLocks noGrp="1"/>
          </p:cNvSpPr>
          <p:nvPr>
            <p:ph idx="1"/>
          </p:nvPr>
        </p:nvSpPr>
        <p:spPr>
          <a:xfrm>
            <a:off x="349405" y="1650380"/>
            <a:ext cx="11842595" cy="4930181"/>
          </a:xfrm>
        </p:spPr>
        <p:txBody>
          <a:bodyPr>
            <a:noAutofit/>
          </a:bodyPr>
          <a:lstStyle/>
          <a:p>
            <a:r>
              <a:rPr lang="tr-TR" sz="1050" dirty="0" err="1">
                <a:effectLst/>
              </a:rPr>
              <a:t>Teensy</a:t>
            </a:r>
            <a:r>
              <a:rPr lang="tr-TR" sz="1050" dirty="0">
                <a:effectLst/>
              </a:rPr>
              <a:t> 4.0, </a:t>
            </a:r>
            <a:r>
              <a:rPr lang="tr-TR" sz="1050" dirty="0" err="1">
                <a:effectLst/>
              </a:rPr>
              <a:t>Teensy</a:t>
            </a:r>
            <a:r>
              <a:rPr lang="tr-TR" sz="1050" dirty="0">
                <a:effectLst/>
              </a:rPr>
              <a:t> 1.4 x 0.7 inç form faktörüne sahip en hızlı mikroişlemci ve güçlü çevre birimlerini sunan en yeni </a:t>
            </a:r>
            <a:r>
              <a:rPr lang="tr-TR" sz="1050" dirty="0" err="1">
                <a:effectLst/>
              </a:rPr>
              <a:t>Teensy'dir</a:t>
            </a:r>
            <a:r>
              <a:rPr lang="tr-TR" sz="1050" dirty="0">
                <a:effectLst/>
              </a:rPr>
              <a:t>. Bugün mevcut en hızlı </a:t>
            </a:r>
            <a:r>
              <a:rPr lang="tr-TR" sz="1050" dirty="0" err="1">
                <a:effectLst/>
              </a:rPr>
              <a:t>mikrodenetleyici</a:t>
            </a:r>
            <a:r>
              <a:rPr lang="tr-TR" sz="1050" dirty="0">
                <a:effectLst/>
              </a:rPr>
              <a:t> olan NXP iMXRT1062 yongasıyla 600MHz'de bir ARM Cortex-M7 işlemcisi bulunuyor. </a:t>
            </a:r>
            <a:r>
              <a:rPr lang="tr-TR" sz="1050" dirty="0" err="1">
                <a:effectLst/>
              </a:rPr>
              <a:t>Teensy</a:t>
            </a:r>
            <a:r>
              <a:rPr lang="tr-TR" sz="1050" dirty="0">
                <a:effectLst/>
              </a:rPr>
              <a:t> 4.0, </a:t>
            </a:r>
            <a:r>
              <a:rPr lang="tr-TR" sz="1050" dirty="0" err="1">
                <a:effectLst/>
              </a:rPr>
              <a:t>Teensy</a:t>
            </a:r>
            <a:r>
              <a:rPr lang="tr-TR" sz="1050" dirty="0">
                <a:effectLst/>
              </a:rPr>
              <a:t> 3.2 ile aynı boyut ve şekildedir ve </a:t>
            </a:r>
            <a:r>
              <a:rPr lang="tr-TR" sz="1050" dirty="0" err="1">
                <a:effectLst/>
              </a:rPr>
              <a:t>Teensy</a:t>
            </a:r>
            <a:r>
              <a:rPr lang="tr-TR" sz="1050" dirty="0">
                <a:effectLst/>
              </a:rPr>
              <a:t> 3.2'deki pim işlevlerinin çoğuyla uyumluluğu korur</a:t>
            </a:r>
            <a:r>
              <a:rPr lang="tr-TR" sz="300" dirty="0">
                <a:effectLst/>
              </a:rPr>
              <a:t>.</a:t>
            </a:r>
            <a:br>
              <a:rPr lang="tr-TR" sz="300" dirty="0">
                <a:effectLst/>
              </a:rPr>
            </a:br>
            <a:r>
              <a:rPr lang="tr-TR" sz="800" dirty="0">
                <a:effectLst/>
              </a:rPr>
              <a:t>600 </a:t>
            </a:r>
            <a:r>
              <a:rPr lang="tr-TR" sz="800" dirty="0" err="1">
                <a:effectLst/>
              </a:rPr>
              <a:t>MHz'de</a:t>
            </a:r>
            <a:r>
              <a:rPr lang="tr-TR" sz="800" dirty="0">
                <a:effectLst/>
              </a:rPr>
              <a:t> ARM Cortex-M7</a:t>
            </a:r>
          </a:p>
          <a:p>
            <a:r>
              <a:rPr lang="tr-TR" sz="800" dirty="0">
                <a:effectLst/>
              </a:rPr>
              <a:t>1024K RAM (512K sıkı bağlanmıştır)</a:t>
            </a:r>
          </a:p>
          <a:p>
            <a:r>
              <a:rPr lang="tr-TR" sz="800" dirty="0">
                <a:effectLst/>
              </a:rPr>
              <a:t>2048K Flash (64K kurtarma ve EEPROM </a:t>
            </a:r>
            <a:r>
              <a:rPr lang="tr-TR" sz="800" dirty="0" err="1">
                <a:effectLst/>
              </a:rPr>
              <a:t>emülasyonu</a:t>
            </a:r>
            <a:r>
              <a:rPr lang="tr-TR" sz="800" dirty="0">
                <a:effectLst/>
              </a:rPr>
              <a:t> için ayrılmıştır)</a:t>
            </a:r>
          </a:p>
          <a:p>
            <a:r>
              <a:rPr lang="tr-TR" sz="800" dirty="0">
                <a:effectLst/>
              </a:rPr>
              <a:t>2 USB bağlantı noktası, her ikisi de 480MBit / </a:t>
            </a:r>
            <a:r>
              <a:rPr lang="tr-TR" sz="800" dirty="0" err="1">
                <a:effectLst/>
              </a:rPr>
              <a:t>sn</a:t>
            </a:r>
            <a:endParaRPr lang="tr-TR" sz="800" dirty="0">
              <a:effectLst/>
            </a:endParaRPr>
          </a:p>
          <a:p>
            <a:r>
              <a:rPr lang="tr-TR" sz="800" dirty="0">
                <a:effectLst/>
              </a:rPr>
              <a:t>3 CAN </a:t>
            </a:r>
            <a:r>
              <a:rPr lang="tr-TR" sz="800" dirty="0" err="1">
                <a:effectLst/>
              </a:rPr>
              <a:t>Veriyolu</a:t>
            </a:r>
            <a:r>
              <a:rPr lang="tr-TR" sz="800" dirty="0">
                <a:effectLst/>
              </a:rPr>
              <a:t> (CAN FD ile 1)</a:t>
            </a:r>
          </a:p>
          <a:p>
            <a:r>
              <a:rPr lang="tr-TR" sz="800" dirty="0">
                <a:effectLst/>
              </a:rPr>
              <a:t>2 I 2 S Dijital Ses</a:t>
            </a:r>
          </a:p>
          <a:p>
            <a:r>
              <a:rPr lang="tr-TR" sz="800" dirty="0">
                <a:effectLst/>
              </a:rPr>
              <a:t>1 S / PDIF Dijital Ses</a:t>
            </a:r>
          </a:p>
          <a:p>
            <a:r>
              <a:rPr lang="tr-TR" sz="800" dirty="0">
                <a:effectLst/>
              </a:rPr>
              <a:t>1 SDIO (4 bit) yerel SD</a:t>
            </a:r>
          </a:p>
          <a:p>
            <a:r>
              <a:rPr lang="tr-TR" sz="800" dirty="0">
                <a:effectLst/>
              </a:rPr>
              <a:t>3 SPI, tümü 16 kelimelik FIFO ile</a:t>
            </a:r>
          </a:p>
          <a:p>
            <a:r>
              <a:rPr lang="tr-TR" sz="800" dirty="0">
                <a:effectLst/>
              </a:rPr>
              <a:t>3 I 2 C, tümü 4 bayt FIFO ile</a:t>
            </a:r>
          </a:p>
          <a:p>
            <a:r>
              <a:rPr lang="tr-TR" sz="800" dirty="0">
                <a:effectLst/>
              </a:rPr>
              <a:t>7 Seri, tümü 4 bayt FIFO ile</a:t>
            </a:r>
          </a:p>
          <a:p>
            <a:r>
              <a:rPr lang="tr-TR" sz="800" dirty="0">
                <a:effectLst/>
              </a:rPr>
              <a:t>32 genel amaçlı DMA kanalı</a:t>
            </a:r>
          </a:p>
          <a:p>
            <a:r>
              <a:rPr lang="tr-TR" sz="800" dirty="0">
                <a:effectLst/>
              </a:rPr>
              <a:t>31 PWM pimi</a:t>
            </a:r>
          </a:p>
          <a:p>
            <a:r>
              <a:rPr lang="tr-TR" sz="800" dirty="0">
                <a:effectLst/>
              </a:rPr>
              <a:t>40 dijital </a:t>
            </a:r>
            <a:r>
              <a:rPr lang="tr-TR" sz="800" dirty="0" err="1">
                <a:effectLst/>
              </a:rPr>
              <a:t>pin</a:t>
            </a:r>
            <a:r>
              <a:rPr lang="tr-TR" sz="800" dirty="0">
                <a:effectLst/>
              </a:rPr>
              <a:t>, tümü kesme özellikli</a:t>
            </a:r>
          </a:p>
          <a:p>
            <a:r>
              <a:rPr lang="tr-TR" sz="800" dirty="0">
                <a:effectLst/>
              </a:rPr>
              <a:t>14 analog </a:t>
            </a:r>
            <a:r>
              <a:rPr lang="tr-TR" sz="800" dirty="0" err="1">
                <a:effectLst/>
              </a:rPr>
              <a:t>pin</a:t>
            </a:r>
            <a:r>
              <a:rPr lang="tr-TR" sz="800" dirty="0">
                <a:effectLst/>
              </a:rPr>
              <a:t>, çip üzerinde 2 ADC</a:t>
            </a:r>
          </a:p>
          <a:p>
            <a:r>
              <a:rPr lang="tr-TR" sz="800" dirty="0" err="1">
                <a:effectLst/>
              </a:rPr>
              <a:t>Kriptografik</a:t>
            </a:r>
            <a:r>
              <a:rPr lang="tr-TR" sz="800" dirty="0">
                <a:effectLst/>
              </a:rPr>
              <a:t> Hızlandırma</a:t>
            </a:r>
          </a:p>
          <a:p>
            <a:r>
              <a:rPr lang="tr-TR" sz="800" dirty="0">
                <a:effectLst/>
              </a:rPr>
              <a:t>Rastgele numara üreticisi</a:t>
            </a:r>
          </a:p>
          <a:p>
            <a:r>
              <a:rPr lang="tr-TR" sz="800" dirty="0">
                <a:effectLst/>
              </a:rPr>
              <a:t>Tarih / saat için RTC</a:t>
            </a:r>
          </a:p>
          <a:p>
            <a:r>
              <a:rPr lang="tr-TR" sz="800" dirty="0">
                <a:effectLst/>
              </a:rPr>
              <a:t>Programlanabilir </a:t>
            </a:r>
            <a:r>
              <a:rPr lang="tr-TR" sz="800" dirty="0" err="1">
                <a:effectLst/>
              </a:rPr>
              <a:t>FlexIO</a:t>
            </a:r>
            <a:endParaRPr lang="tr-TR" sz="800" dirty="0">
              <a:effectLst/>
            </a:endParaRPr>
          </a:p>
          <a:p>
            <a:r>
              <a:rPr lang="tr-TR" sz="800" dirty="0">
                <a:effectLst/>
              </a:rPr>
              <a:t>Piksel İşleme Ardışık Düzeni</a:t>
            </a:r>
          </a:p>
          <a:p>
            <a:r>
              <a:rPr lang="tr-TR" sz="800" dirty="0">
                <a:effectLst/>
              </a:rPr>
              <a:t>Çevresel çapraz tetikleme</a:t>
            </a:r>
          </a:p>
          <a:p>
            <a:r>
              <a:rPr lang="tr-TR" sz="800" dirty="0">
                <a:effectLst/>
              </a:rPr>
              <a:t>Güç Açma / Kapatma yönetimi</a:t>
            </a:r>
          </a:p>
          <a:p>
            <a:r>
              <a:rPr lang="tr-TR" sz="800" dirty="0">
                <a:effectLst/>
              </a:rPr>
              <a:t>Ön Lehimli Erkek Başlıklar</a:t>
            </a:r>
          </a:p>
          <a:p>
            <a:r>
              <a:rPr lang="tr-TR" sz="800" dirty="0">
                <a:solidFill>
                  <a:srgbClr val="FF0000"/>
                </a:solidFill>
                <a:effectLst/>
              </a:rPr>
              <a:t>BOYUT :</a:t>
            </a:r>
            <a:r>
              <a:rPr lang="tr-TR" dirty="0">
                <a:solidFill>
                  <a:srgbClr val="FF0000"/>
                </a:solidFill>
                <a:effectLst/>
              </a:rPr>
              <a:t> 18mm x 37mm x 4mm.</a:t>
            </a:r>
            <a:endParaRPr lang="tr-TR" sz="800" dirty="0">
              <a:solidFill>
                <a:srgbClr val="FF0000"/>
              </a:solidFill>
              <a:effectLst/>
            </a:endParaRPr>
          </a:p>
          <a:p>
            <a:endParaRPr lang="tr-TR" sz="900" dirty="0">
              <a:effectLst/>
            </a:endParaRPr>
          </a:p>
          <a:p>
            <a:endParaRPr lang="tr-TR" sz="800" dirty="0">
              <a:effectLst/>
            </a:endParaRPr>
          </a:p>
          <a:p>
            <a:pPr marL="0" indent="0">
              <a:buNone/>
            </a:pPr>
            <a:br>
              <a:rPr lang="tr-TR" sz="300" dirty="0">
                <a:effectLst/>
              </a:rPr>
            </a:br>
            <a:br>
              <a:rPr lang="tr-TR" sz="300" dirty="0"/>
            </a:br>
            <a:endParaRPr lang="tr-TR" sz="300" dirty="0"/>
          </a:p>
        </p:txBody>
      </p:sp>
      <p:sp>
        <p:nvSpPr>
          <p:cNvPr id="4" name="Metin kutusu 3">
            <a:extLst>
              <a:ext uri="{FF2B5EF4-FFF2-40B4-BE49-F238E27FC236}">
                <a16:creationId xmlns:a16="http://schemas.microsoft.com/office/drawing/2014/main" id="{81A0130D-2800-0B4B-87B7-25400341F13C}"/>
              </a:ext>
            </a:extLst>
          </p:cNvPr>
          <p:cNvSpPr txBox="1"/>
          <p:nvPr/>
        </p:nvSpPr>
        <p:spPr>
          <a:xfrm>
            <a:off x="9760976" y="6211229"/>
            <a:ext cx="2236510" cy="369332"/>
          </a:xfrm>
          <a:prstGeom prst="rect">
            <a:avLst/>
          </a:prstGeom>
          <a:noFill/>
        </p:spPr>
        <p:txBody>
          <a:bodyPr wrap="none" rtlCol="0">
            <a:spAutoFit/>
          </a:bodyPr>
          <a:lstStyle/>
          <a:p>
            <a:r>
              <a:rPr lang="tr-TR" b="1" u="sng" dirty="0"/>
              <a:t>FİYATI = 250-350 TL</a:t>
            </a:r>
          </a:p>
        </p:txBody>
      </p:sp>
      <p:pic>
        <p:nvPicPr>
          <p:cNvPr id="6" name="Resim 5">
            <a:extLst>
              <a:ext uri="{FF2B5EF4-FFF2-40B4-BE49-F238E27FC236}">
                <a16:creationId xmlns:a16="http://schemas.microsoft.com/office/drawing/2014/main" id="{9AD498E6-B9A8-6246-AA54-8EB73D0172F8}"/>
              </a:ext>
            </a:extLst>
          </p:cNvPr>
          <p:cNvPicPr>
            <a:picLocks noChangeAspect="1"/>
          </p:cNvPicPr>
          <p:nvPr/>
        </p:nvPicPr>
        <p:blipFill>
          <a:blip r:embed="rId2"/>
          <a:stretch>
            <a:fillRect/>
          </a:stretch>
        </p:blipFill>
        <p:spPr>
          <a:xfrm>
            <a:off x="3504492" y="2512483"/>
            <a:ext cx="1833034" cy="1833034"/>
          </a:xfrm>
          <a:prstGeom prst="rect">
            <a:avLst/>
          </a:prstGeom>
        </p:spPr>
      </p:pic>
    </p:spTree>
    <p:extLst>
      <p:ext uri="{BB962C8B-B14F-4D97-AF65-F5344CB8AC3E}">
        <p14:creationId xmlns:p14="http://schemas.microsoft.com/office/powerpoint/2010/main" val="2843303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9BE9CD-AAF4-664D-8BE1-8634DC07B646}"/>
              </a:ext>
            </a:extLst>
          </p:cNvPr>
          <p:cNvSpPr>
            <a:spLocks noGrp="1"/>
          </p:cNvSpPr>
          <p:nvPr>
            <p:ph type="title"/>
          </p:nvPr>
        </p:nvSpPr>
        <p:spPr>
          <a:xfrm>
            <a:off x="0" y="-249044"/>
            <a:ext cx="9905998" cy="1905000"/>
          </a:xfrm>
        </p:spPr>
        <p:txBody>
          <a:bodyPr/>
          <a:lstStyle/>
          <a:p>
            <a:r>
              <a:rPr lang="tr-TR" b="1" dirty="0" err="1">
                <a:effectLst/>
              </a:rPr>
              <a:t>Teensy</a:t>
            </a:r>
            <a:r>
              <a:rPr lang="tr-TR" b="1" dirty="0">
                <a:effectLst/>
              </a:rPr>
              <a:t> 4.1</a:t>
            </a:r>
            <a:r>
              <a:rPr lang="tr-TR" dirty="0">
                <a:solidFill>
                  <a:srgbClr val="FF0000"/>
                </a:solidFill>
              </a:rPr>
              <a:t> (alınmasını ön gördüğüm 2)</a:t>
            </a:r>
            <a:br>
              <a:rPr lang="tr-TR" b="1" dirty="0">
                <a:effectLst/>
              </a:rPr>
            </a:br>
            <a:endParaRPr lang="tr-TR" dirty="0"/>
          </a:p>
        </p:txBody>
      </p:sp>
      <p:sp>
        <p:nvSpPr>
          <p:cNvPr id="3" name="İçerik Yer Tutucusu 2">
            <a:extLst>
              <a:ext uri="{FF2B5EF4-FFF2-40B4-BE49-F238E27FC236}">
                <a16:creationId xmlns:a16="http://schemas.microsoft.com/office/drawing/2014/main" id="{1A972992-87D6-E54D-8020-71C5B2EF5693}"/>
              </a:ext>
            </a:extLst>
          </p:cNvPr>
          <p:cNvSpPr>
            <a:spLocks noGrp="1"/>
          </p:cNvSpPr>
          <p:nvPr>
            <p:ph idx="1"/>
          </p:nvPr>
        </p:nvSpPr>
        <p:spPr>
          <a:xfrm>
            <a:off x="4594302" y="3429000"/>
            <a:ext cx="9905998" cy="1533912"/>
          </a:xfrm>
        </p:spPr>
        <p:txBody>
          <a:bodyPr>
            <a:noAutofit/>
          </a:bodyPr>
          <a:lstStyle/>
          <a:p>
            <a:pPr fontAlgn="base"/>
            <a:r>
              <a:rPr lang="tr-TR" sz="800" b="1" dirty="0">
                <a:effectLst/>
              </a:rPr>
              <a:t>ARM Cortex-M7 600MHz</a:t>
            </a:r>
          </a:p>
          <a:p>
            <a:pPr fontAlgn="base"/>
            <a:r>
              <a:rPr lang="tr-TR" sz="800" b="1" dirty="0">
                <a:effectLst/>
              </a:rPr>
              <a:t>1024 Ram</a:t>
            </a:r>
          </a:p>
          <a:p>
            <a:pPr fontAlgn="base"/>
            <a:r>
              <a:rPr lang="tr-TR" sz="800" b="1" dirty="0">
                <a:effectLst/>
              </a:rPr>
              <a:t>Flash: 8 </a:t>
            </a:r>
            <a:r>
              <a:rPr lang="tr-TR" sz="800" b="1" dirty="0" err="1">
                <a:effectLst/>
              </a:rPr>
              <a:t>Mbyte</a:t>
            </a:r>
            <a:r>
              <a:rPr lang="tr-TR" sz="800" b="1" dirty="0">
                <a:effectLst/>
              </a:rPr>
              <a:t> ( 64k Kurtarma ve EEPROM için)</a:t>
            </a:r>
          </a:p>
          <a:p>
            <a:pPr fontAlgn="base"/>
            <a:r>
              <a:rPr lang="tr-TR" sz="800" b="1" dirty="0">
                <a:effectLst/>
              </a:rPr>
              <a:t>USB Bağlantısı</a:t>
            </a:r>
          </a:p>
          <a:p>
            <a:pPr fontAlgn="base"/>
            <a:r>
              <a:rPr lang="tr-TR" sz="800" b="1" dirty="0">
                <a:effectLst/>
              </a:rPr>
              <a:t>2 Çip Artı Program Belleği</a:t>
            </a:r>
          </a:p>
          <a:p>
            <a:pPr fontAlgn="base"/>
            <a:r>
              <a:rPr lang="tr-TR" sz="800" b="1" dirty="0">
                <a:effectLst/>
              </a:rPr>
              <a:t>I/O </a:t>
            </a:r>
            <a:r>
              <a:rPr lang="tr-TR" sz="800" b="1" dirty="0" err="1">
                <a:effectLst/>
              </a:rPr>
              <a:t>Pin</a:t>
            </a:r>
            <a:r>
              <a:rPr lang="tr-TR" sz="800" b="1" dirty="0">
                <a:effectLst/>
              </a:rPr>
              <a:t>: 55 Adet</a:t>
            </a:r>
          </a:p>
          <a:p>
            <a:pPr fontAlgn="base"/>
            <a:r>
              <a:rPr lang="tr-TR" sz="800" b="1" dirty="0">
                <a:effectLst/>
              </a:rPr>
              <a:t>CAN </a:t>
            </a:r>
            <a:r>
              <a:rPr lang="tr-TR" sz="800" b="1" dirty="0" err="1">
                <a:effectLst/>
              </a:rPr>
              <a:t>Veriyolu</a:t>
            </a:r>
            <a:r>
              <a:rPr lang="tr-TR" sz="800" b="1" dirty="0">
                <a:effectLst/>
              </a:rPr>
              <a:t>: 3 Adet ( CAN FD ile 1)</a:t>
            </a:r>
          </a:p>
          <a:p>
            <a:pPr fontAlgn="base"/>
            <a:r>
              <a:rPr lang="tr-TR" sz="800" b="1" dirty="0">
                <a:effectLst/>
              </a:rPr>
              <a:t>I2C Dijital: 2 Adet</a:t>
            </a:r>
          </a:p>
          <a:p>
            <a:pPr fontAlgn="base"/>
            <a:r>
              <a:rPr lang="tr-TR" sz="800" b="1" dirty="0">
                <a:effectLst/>
              </a:rPr>
              <a:t>S/PDIF Dijital: 1 Adet</a:t>
            </a:r>
          </a:p>
          <a:p>
            <a:pPr fontAlgn="base"/>
            <a:r>
              <a:rPr lang="tr-TR" sz="800" b="1" dirty="0">
                <a:effectLst/>
              </a:rPr>
              <a:t>SDIO (4 bit) SD: 1 </a:t>
            </a:r>
            <a:r>
              <a:rPr lang="tr-TR" sz="1000" b="1" dirty="0">
                <a:effectLst/>
              </a:rPr>
              <a:t>Adet</a:t>
            </a:r>
            <a:endParaRPr lang="tr-TR" sz="800" b="1" dirty="0">
              <a:effectLst/>
            </a:endParaRPr>
          </a:p>
          <a:p>
            <a:pPr fontAlgn="base"/>
            <a:r>
              <a:rPr lang="tr-TR" sz="800" b="1" dirty="0">
                <a:effectLst/>
              </a:rPr>
              <a:t>SPI: 3 Adet</a:t>
            </a:r>
          </a:p>
          <a:p>
            <a:pPr fontAlgn="base"/>
            <a:r>
              <a:rPr lang="tr-TR" sz="800" b="1" dirty="0">
                <a:effectLst/>
              </a:rPr>
              <a:t>Seri Bağlantı Noktası: 8 Adet</a:t>
            </a:r>
          </a:p>
          <a:p>
            <a:pPr fontAlgn="base"/>
            <a:r>
              <a:rPr lang="tr-TR" sz="800" b="1" dirty="0">
                <a:effectLst/>
              </a:rPr>
              <a:t>32 Genel Amaçlı -DMA Kanalı</a:t>
            </a:r>
          </a:p>
          <a:p>
            <a:pPr fontAlgn="base"/>
            <a:r>
              <a:rPr lang="tr-TR" sz="800" b="1" dirty="0">
                <a:effectLst/>
              </a:rPr>
              <a:t>PWM </a:t>
            </a:r>
            <a:r>
              <a:rPr lang="tr-TR" sz="800" b="1" dirty="0" err="1">
                <a:effectLst/>
              </a:rPr>
              <a:t>Pini</a:t>
            </a:r>
            <a:r>
              <a:rPr lang="tr-TR" sz="800" b="1" dirty="0">
                <a:effectLst/>
              </a:rPr>
              <a:t>: 35 Adet</a:t>
            </a:r>
          </a:p>
          <a:p>
            <a:pPr fontAlgn="base"/>
            <a:r>
              <a:rPr lang="tr-TR" sz="800" b="1" dirty="0">
                <a:effectLst/>
              </a:rPr>
              <a:t>18 Analog Giriş</a:t>
            </a:r>
          </a:p>
          <a:p>
            <a:pPr fontAlgn="base"/>
            <a:r>
              <a:rPr lang="tr-TR" sz="800" b="1" dirty="0" err="1">
                <a:effectLst/>
              </a:rPr>
              <a:t>Kriptografik</a:t>
            </a:r>
            <a:r>
              <a:rPr lang="tr-TR" sz="800" b="1" dirty="0">
                <a:effectLst/>
              </a:rPr>
              <a:t> Hızlandırma</a:t>
            </a:r>
          </a:p>
          <a:p>
            <a:pPr fontAlgn="base"/>
            <a:r>
              <a:rPr lang="tr-TR" sz="800" b="1" dirty="0" err="1">
                <a:effectLst/>
              </a:rPr>
              <a:t>Random</a:t>
            </a:r>
            <a:r>
              <a:rPr lang="tr-TR" sz="800" b="1" dirty="0">
                <a:effectLst/>
              </a:rPr>
              <a:t> Numara Üreticisi</a:t>
            </a:r>
          </a:p>
          <a:p>
            <a:pPr fontAlgn="base"/>
            <a:r>
              <a:rPr lang="tr-TR" sz="800" b="1" dirty="0">
                <a:effectLst/>
              </a:rPr>
              <a:t>RTC</a:t>
            </a:r>
          </a:p>
          <a:p>
            <a:pPr fontAlgn="base"/>
            <a:r>
              <a:rPr lang="tr-TR" sz="800" b="1" dirty="0" err="1">
                <a:effectLst/>
              </a:rPr>
              <a:t>FlexIO</a:t>
            </a:r>
            <a:endParaRPr lang="tr-TR" sz="800" b="1" dirty="0">
              <a:effectLst/>
            </a:endParaRPr>
          </a:p>
          <a:p>
            <a:pPr fontAlgn="base"/>
            <a:r>
              <a:rPr lang="tr-TR" sz="800" b="1" dirty="0">
                <a:effectLst/>
              </a:rPr>
              <a:t>10/100 </a:t>
            </a:r>
            <a:r>
              <a:rPr lang="tr-TR" sz="800" b="1" dirty="0" err="1">
                <a:effectLst/>
              </a:rPr>
              <a:t>Mbit</a:t>
            </a:r>
            <a:r>
              <a:rPr lang="tr-TR" sz="800" b="1" dirty="0">
                <a:effectLst/>
              </a:rPr>
              <a:t> DP83825 PHY (6 iğneli)</a:t>
            </a:r>
          </a:p>
          <a:p>
            <a:pPr fontAlgn="base"/>
            <a:r>
              <a:rPr lang="tr-TR" sz="800" b="1" dirty="0" err="1">
                <a:effectLst/>
              </a:rPr>
              <a:t>microSD</a:t>
            </a:r>
            <a:r>
              <a:rPr lang="tr-TR" sz="800" b="1" dirty="0">
                <a:effectLst/>
              </a:rPr>
              <a:t> Kart Soketi</a:t>
            </a:r>
          </a:p>
          <a:p>
            <a:pPr fontAlgn="base"/>
            <a:r>
              <a:rPr lang="tr-TR" sz="800" b="1" dirty="0">
                <a:effectLst/>
              </a:rPr>
              <a:t>Güç Açma/Kapama yönetimi</a:t>
            </a:r>
          </a:p>
          <a:p>
            <a:pPr fontAlgn="base"/>
            <a:r>
              <a:rPr lang="tr-TR" sz="800" dirty="0">
                <a:solidFill>
                  <a:srgbClr val="FF0000"/>
                </a:solidFill>
                <a:effectLst/>
              </a:rPr>
              <a:t>BOYUT :</a:t>
            </a:r>
            <a:r>
              <a:rPr lang="tr-TR" sz="1800" dirty="0">
                <a:solidFill>
                  <a:srgbClr val="FF0000"/>
                </a:solidFill>
                <a:effectLst/>
              </a:rPr>
              <a:t> 62,3 mm x 18 mm x 4,2 mm</a:t>
            </a:r>
            <a:endParaRPr lang="tr-TR" sz="800" dirty="0">
              <a:solidFill>
                <a:srgbClr val="FF0000"/>
              </a:solidFill>
              <a:effectLst/>
            </a:endParaRPr>
          </a:p>
          <a:p>
            <a:pPr fontAlgn="base"/>
            <a:endParaRPr lang="tr-TR" sz="900" b="1" dirty="0">
              <a:effectLst/>
            </a:endParaRPr>
          </a:p>
          <a:p>
            <a:endParaRPr lang="tr-TR" sz="600" dirty="0"/>
          </a:p>
        </p:txBody>
      </p:sp>
      <p:sp>
        <p:nvSpPr>
          <p:cNvPr id="4" name="İçerik Yer Tutucusu 2">
            <a:extLst>
              <a:ext uri="{FF2B5EF4-FFF2-40B4-BE49-F238E27FC236}">
                <a16:creationId xmlns:a16="http://schemas.microsoft.com/office/drawing/2014/main" id="{AF3B393D-06D6-3044-8AA4-EBDD871B47B6}"/>
              </a:ext>
            </a:extLst>
          </p:cNvPr>
          <p:cNvSpPr txBox="1">
            <a:spLocks/>
          </p:cNvSpPr>
          <p:nvPr/>
        </p:nvSpPr>
        <p:spPr>
          <a:xfrm>
            <a:off x="0" y="-169128"/>
            <a:ext cx="990599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fontAlgn="base"/>
            <a:r>
              <a:rPr lang="tr-TR" sz="1200" dirty="0" err="1">
                <a:effectLst/>
              </a:rPr>
              <a:t>Teensy</a:t>
            </a:r>
            <a:r>
              <a:rPr lang="tr-TR" sz="1200" dirty="0">
                <a:effectLst/>
              </a:rPr>
              <a:t> 4.1, 4.0'dan dört kat daha büyük </a:t>
            </a:r>
            <a:r>
              <a:rPr lang="tr-TR" sz="1200" dirty="0" err="1">
                <a:effectLst/>
              </a:rPr>
              <a:t>flash</a:t>
            </a:r>
            <a:r>
              <a:rPr lang="tr-TR" sz="1200" dirty="0">
                <a:effectLst/>
              </a:rPr>
              <a:t> bellek ve bellek eklemek için iki yeni konuma sahip ARM Cortex-M7 işlemci içeren bir karttır.</a:t>
            </a:r>
          </a:p>
          <a:p>
            <a:pPr fontAlgn="base"/>
            <a:r>
              <a:rPr lang="tr-TR" sz="1200" dirty="0">
                <a:effectLst/>
              </a:rPr>
              <a:t>Teensy3.6 ile aynı boyutta, </a:t>
            </a:r>
            <a:r>
              <a:rPr lang="tr-TR" sz="1200" dirty="0" err="1">
                <a:effectLst/>
              </a:rPr>
              <a:t>ethernet</a:t>
            </a:r>
            <a:r>
              <a:rPr lang="tr-TR" sz="1200" dirty="0">
                <a:effectLst/>
              </a:rPr>
              <a:t> PHY, SD Kart girişi ve USB bağlantı noktası dahil olmak üzere daha fazla I/O </a:t>
            </a:r>
            <a:r>
              <a:rPr lang="tr-TR" sz="1200" dirty="0" err="1">
                <a:effectLst/>
              </a:rPr>
              <a:t>pini</a:t>
            </a:r>
            <a:r>
              <a:rPr lang="tr-TR" sz="1200" dirty="0">
                <a:effectLst/>
              </a:rPr>
              <a:t> bulunmaktadır.</a:t>
            </a:r>
          </a:p>
          <a:p>
            <a:pPr fontAlgn="base"/>
            <a:r>
              <a:rPr lang="tr-TR" sz="1200" dirty="0">
                <a:effectLst/>
              </a:rPr>
              <a:t>Satış linki (</a:t>
            </a:r>
            <a:r>
              <a:rPr lang="tr-TR" sz="1200" dirty="0" err="1">
                <a:effectLst/>
              </a:rPr>
              <a:t>https</a:t>
            </a:r>
            <a:r>
              <a:rPr lang="tr-TR" sz="1200" dirty="0">
                <a:effectLst/>
              </a:rPr>
              <a:t>://</a:t>
            </a:r>
            <a:r>
              <a:rPr lang="tr-TR" sz="1200" dirty="0" err="1">
                <a:effectLst/>
              </a:rPr>
              <a:t>www.robolinkmarket.com</a:t>
            </a:r>
            <a:r>
              <a:rPr lang="tr-TR" sz="1200" dirty="0">
                <a:effectLst/>
              </a:rPr>
              <a:t>/teensy-41)</a:t>
            </a:r>
          </a:p>
          <a:p>
            <a:endParaRPr lang="tr-TR" dirty="0"/>
          </a:p>
        </p:txBody>
      </p:sp>
      <p:pic>
        <p:nvPicPr>
          <p:cNvPr id="6" name="Resim 5">
            <a:extLst>
              <a:ext uri="{FF2B5EF4-FFF2-40B4-BE49-F238E27FC236}">
                <a16:creationId xmlns:a16="http://schemas.microsoft.com/office/drawing/2014/main" id="{9EF92C4C-DA79-6743-8938-05CCF5C99D09}"/>
              </a:ext>
            </a:extLst>
          </p:cNvPr>
          <p:cNvPicPr>
            <a:picLocks noChangeAspect="1"/>
          </p:cNvPicPr>
          <p:nvPr/>
        </p:nvPicPr>
        <p:blipFill>
          <a:blip r:embed="rId2"/>
          <a:stretch>
            <a:fillRect/>
          </a:stretch>
        </p:blipFill>
        <p:spPr>
          <a:xfrm>
            <a:off x="534018" y="2455746"/>
            <a:ext cx="2354147" cy="2354147"/>
          </a:xfrm>
          <a:prstGeom prst="rect">
            <a:avLst/>
          </a:prstGeom>
        </p:spPr>
      </p:pic>
      <p:sp>
        <p:nvSpPr>
          <p:cNvPr id="7" name="Metin kutusu 6">
            <a:extLst>
              <a:ext uri="{FF2B5EF4-FFF2-40B4-BE49-F238E27FC236}">
                <a16:creationId xmlns:a16="http://schemas.microsoft.com/office/drawing/2014/main" id="{A2BA3F53-53A2-BC41-8D57-47D01F737169}"/>
              </a:ext>
            </a:extLst>
          </p:cNvPr>
          <p:cNvSpPr txBox="1"/>
          <p:nvPr/>
        </p:nvSpPr>
        <p:spPr>
          <a:xfrm>
            <a:off x="9760976" y="6211229"/>
            <a:ext cx="2236510" cy="369332"/>
          </a:xfrm>
          <a:prstGeom prst="rect">
            <a:avLst/>
          </a:prstGeom>
          <a:noFill/>
        </p:spPr>
        <p:txBody>
          <a:bodyPr wrap="none" rtlCol="0">
            <a:spAutoFit/>
          </a:bodyPr>
          <a:lstStyle/>
          <a:p>
            <a:r>
              <a:rPr lang="tr-TR" b="1" u="sng" dirty="0"/>
              <a:t>FİYATI = 250-500 TL</a:t>
            </a:r>
          </a:p>
        </p:txBody>
      </p:sp>
    </p:spTree>
    <p:extLst>
      <p:ext uri="{BB962C8B-B14F-4D97-AF65-F5344CB8AC3E}">
        <p14:creationId xmlns:p14="http://schemas.microsoft.com/office/powerpoint/2010/main" val="291363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28A9C3-B923-9D47-81B7-058E460884F2}"/>
              </a:ext>
            </a:extLst>
          </p:cNvPr>
          <p:cNvSpPr>
            <a:spLocks noGrp="1"/>
          </p:cNvSpPr>
          <p:nvPr>
            <p:ph type="title"/>
          </p:nvPr>
        </p:nvSpPr>
        <p:spPr>
          <a:xfrm>
            <a:off x="0" y="510746"/>
            <a:ext cx="2306122" cy="457200"/>
          </a:xfrm>
        </p:spPr>
        <p:txBody>
          <a:bodyPr>
            <a:normAutofit fontScale="90000"/>
          </a:bodyPr>
          <a:lstStyle/>
          <a:p>
            <a:r>
              <a:rPr lang="tr-TR" b="1" dirty="0" err="1">
                <a:effectLst/>
              </a:rPr>
              <a:t>Teensy</a:t>
            </a:r>
            <a:r>
              <a:rPr lang="tr-TR" b="1" dirty="0">
                <a:effectLst/>
              </a:rPr>
              <a:t> 3.2</a:t>
            </a:r>
            <a:br>
              <a:rPr lang="tr-TR" b="1" dirty="0">
                <a:effectLst/>
              </a:rPr>
            </a:br>
            <a:endParaRPr lang="tr-TR" b="1" dirty="0"/>
          </a:p>
        </p:txBody>
      </p:sp>
      <p:sp>
        <p:nvSpPr>
          <p:cNvPr id="3" name="İçerik Yer Tutucusu 2">
            <a:extLst>
              <a:ext uri="{FF2B5EF4-FFF2-40B4-BE49-F238E27FC236}">
                <a16:creationId xmlns:a16="http://schemas.microsoft.com/office/drawing/2014/main" id="{879A867B-EE7C-A446-8E1B-67B2D7A5F53B}"/>
              </a:ext>
            </a:extLst>
          </p:cNvPr>
          <p:cNvSpPr>
            <a:spLocks noGrp="1"/>
          </p:cNvSpPr>
          <p:nvPr>
            <p:ph idx="1"/>
          </p:nvPr>
        </p:nvSpPr>
        <p:spPr>
          <a:xfrm>
            <a:off x="0" y="1193180"/>
            <a:ext cx="12192000" cy="5664819"/>
          </a:xfrm>
        </p:spPr>
        <p:txBody>
          <a:bodyPr>
            <a:normAutofit fontScale="62500" lnSpcReduction="20000"/>
          </a:bodyPr>
          <a:lstStyle/>
          <a:p>
            <a:r>
              <a:rPr lang="tr-TR" dirty="0" err="1">
                <a:effectLst/>
              </a:rPr>
              <a:t>Teensy</a:t>
            </a:r>
            <a:r>
              <a:rPr lang="tr-TR" dirty="0">
                <a:effectLst/>
              </a:rPr>
              <a:t> 3.2, küçük boyutlu, </a:t>
            </a:r>
            <a:r>
              <a:rPr lang="tr-TR" dirty="0" err="1">
                <a:effectLst/>
              </a:rPr>
              <a:t>breadboard</a:t>
            </a:r>
            <a:r>
              <a:rPr lang="tr-TR" dirty="0">
                <a:effectLst/>
              </a:rPr>
              <a:t> uyumlu ve 32-bit ARM Cortex-M4 mimarisi kullanan bir geliştirme kartıdır. </a:t>
            </a:r>
            <a:r>
              <a:rPr lang="tr-TR" dirty="0" err="1">
                <a:effectLst/>
              </a:rPr>
              <a:t>Arduino</a:t>
            </a:r>
            <a:r>
              <a:rPr lang="tr-TR" dirty="0">
                <a:effectLst/>
              </a:rPr>
              <a:t> IDE programının adapte edilmiş bir versiyonu (</a:t>
            </a:r>
            <a:r>
              <a:rPr lang="tr-TR" dirty="0" err="1">
                <a:effectLst/>
              </a:rPr>
              <a:t>Teensyduino</a:t>
            </a:r>
            <a:r>
              <a:rPr lang="tr-TR" dirty="0">
                <a:effectLst/>
              </a:rPr>
              <a:t>) kullanılarak veya doğrudan C dili ile programlanabilir. </a:t>
            </a:r>
            <a:r>
              <a:rPr lang="tr-TR" dirty="0" err="1">
                <a:effectLst/>
              </a:rPr>
              <a:t>Teensy</a:t>
            </a:r>
            <a:r>
              <a:rPr lang="tr-TR" dirty="0">
                <a:effectLst/>
              </a:rPr>
              <a:t> 3.2, </a:t>
            </a:r>
            <a:r>
              <a:rPr lang="tr-TR" dirty="0" err="1">
                <a:effectLst/>
              </a:rPr>
              <a:t>Teensy</a:t>
            </a:r>
            <a:r>
              <a:rPr lang="tr-TR" dirty="0">
                <a:effectLst/>
              </a:rPr>
              <a:t> 3.1 sürümünün güncellenmiş sürümüdür, 3.1 ile yazılan programlar doğrudan bu kartta çalışabilir.</a:t>
            </a:r>
          </a:p>
          <a:p>
            <a:r>
              <a:rPr lang="tr-TR" dirty="0" err="1">
                <a:effectLst/>
              </a:rPr>
              <a:t>Teensy</a:t>
            </a:r>
            <a:r>
              <a:rPr lang="tr-TR" dirty="0">
                <a:effectLst/>
              </a:rPr>
              <a:t> 3.0 </a:t>
            </a:r>
            <a:r>
              <a:rPr lang="tr-TR" dirty="0" err="1">
                <a:effectLst/>
              </a:rPr>
              <a:t>sürmünün</a:t>
            </a:r>
            <a:r>
              <a:rPr lang="tr-TR" dirty="0">
                <a:effectLst/>
              </a:rPr>
              <a:t> tam iki katı </a:t>
            </a:r>
            <a:r>
              <a:rPr lang="tr-TR" dirty="0" err="1">
                <a:effectLst/>
              </a:rPr>
              <a:t>flash</a:t>
            </a:r>
            <a:r>
              <a:rPr lang="tr-TR" dirty="0">
                <a:effectLst/>
              </a:rPr>
              <a:t> belleğe sahiptir.</a:t>
            </a:r>
          </a:p>
          <a:p>
            <a:pPr fontAlgn="base"/>
            <a:r>
              <a:rPr lang="tr-TR" dirty="0">
                <a:effectLst/>
              </a:rPr>
              <a:t>32 bit ARM Cortex-M4 72MHz CPU</a:t>
            </a:r>
          </a:p>
          <a:p>
            <a:pPr fontAlgn="base"/>
            <a:r>
              <a:rPr lang="tr-TR" dirty="0">
                <a:effectLst/>
              </a:rPr>
              <a:t>256K </a:t>
            </a:r>
            <a:r>
              <a:rPr lang="tr-TR" dirty="0" err="1">
                <a:effectLst/>
              </a:rPr>
              <a:t>flash</a:t>
            </a:r>
            <a:r>
              <a:rPr lang="tr-TR" dirty="0">
                <a:effectLst/>
              </a:rPr>
              <a:t> bellek, 64K RAM, 2K EEPROM</a:t>
            </a:r>
          </a:p>
          <a:p>
            <a:pPr fontAlgn="base"/>
            <a:r>
              <a:rPr lang="tr-TR" dirty="0">
                <a:effectLst/>
              </a:rPr>
              <a:t>21 adet yüksek çözünürlüklü analog giriş (13-bit kullanılabilir, 16-bit donanım)</a:t>
            </a:r>
          </a:p>
          <a:p>
            <a:pPr fontAlgn="base"/>
            <a:r>
              <a:rPr lang="tr-TR" dirty="0">
                <a:effectLst/>
              </a:rPr>
              <a:t>34 adet dijital giriş/çıkış </a:t>
            </a:r>
            <a:r>
              <a:rPr lang="tr-TR" dirty="0" err="1">
                <a:effectLst/>
              </a:rPr>
              <a:t>pini</a:t>
            </a:r>
            <a:r>
              <a:rPr lang="tr-TR" dirty="0">
                <a:effectLst/>
              </a:rPr>
              <a:t> (21 adedi analog ile ortak)</a:t>
            </a:r>
          </a:p>
          <a:p>
            <a:pPr fontAlgn="base"/>
            <a:r>
              <a:rPr lang="tr-TR" dirty="0">
                <a:effectLst/>
              </a:rPr>
              <a:t>11 adet PWM çıkışı </a:t>
            </a:r>
          </a:p>
          <a:p>
            <a:pPr fontAlgn="base"/>
            <a:r>
              <a:rPr lang="tr-TR" dirty="0">
                <a:effectLst/>
              </a:rPr>
              <a:t>1 adet 11-bit DAC çıkışı</a:t>
            </a:r>
          </a:p>
          <a:p>
            <a:pPr fontAlgn="base"/>
            <a:r>
              <a:rPr lang="tr-TR" dirty="0">
                <a:effectLst/>
              </a:rPr>
              <a:t>8 adet </a:t>
            </a:r>
            <a:r>
              <a:rPr lang="tr-TR" dirty="0" err="1">
                <a:effectLst/>
              </a:rPr>
              <a:t>timer</a:t>
            </a:r>
            <a:r>
              <a:rPr lang="tr-TR" dirty="0">
                <a:effectLst/>
              </a:rPr>
              <a:t> (PWM için ayrı)</a:t>
            </a:r>
          </a:p>
          <a:p>
            <a:pPr fontAlgn="base"/>
            <a:r>
              <a:rPr lang="tr-TR" dirty="0">
                <a:effectLst/>
              </a:rPr>
              <a:t>USB bağlantısı (DMA bellek transferi desteği)</a:t>
            </a:r>
          </a:p>
          <a:p>
            <a:pPr fontAlgn="base"/>
            <a:r>
              <a:rPr lang="tr-TR" dirty="0">
                <a:effectLst/>
              </a:rPr>
              <a:t>CAN-BUS haberleşme portu</a:t>
            </a:r>
          </a:p>
          <a:p>
            <a:pPr fontAlgn="base"/>
            <a:r>
              <a:rPr lang="tr-TR" dirty="0">
                <a:effectLst/>
              </a:rPr>
              <a:t>3 adet UART seri haberleşme portu</a:t>
            </a:r>
          </a:p>
          <a:p>
            <a:pPr fontAlgn="base"/>
            <a:r>
              <a:rPr lang="tr-TR" dirty="0">
                <a:effectLst/>
              </a:rPr>
              <a:t>SPI, I2C, I2S, IR modülatör</a:t>
            </a:r>
          </a:p>
          <a:p>
            <a:pPr fontAlgn="base"/>
            <a:r>
              <a:rPr lang="tr-TR" dirty="0">
                <a:effectLst/>
              </a:rPr>
              <a:t>Yüksek kaliteli ses bağlantısı için I2S desteği</a:t>
            </a:r>
          </a:p>
          <a:p>
            <a:pPr fontAlgn="base"/>
            <a:r>
              <a:rPr lang="tr-TR" dirty="0">
                <a:effectLst/>
              </a:rPr>
              <a:t>Real Time </a:t>
            </a:r>
            <a:r>
              <a:rPr lang="tr-TR" dirty="0" err="1">
                <a:effectLst/>
              </a:rPr>
              <a:t>Clock</a:t>
            </a:r>
            <a:r>
              <a:rPr lang="tr-TR" dirty="0">
                <a:effectLst/>
              </a:rPr>
              <a:t> desteği (32.768 kHz kristal ve batarya gerektirir)</a:t>
            </a:r>
          </a:p>
          <a:p>
            <a:pPr fontAlgn="base"/>
            <a:r>
              <a:rPr lang="tr-TR" dirty="0">
                <a:effectLst/>
              </a:rPr>
              <a:t>16 adet USB'den bağımsız DMA kanalı</a:t>
            </a:r>
          </a:p>
          <a:p>
            <a:pPr fontAlgn="base"/>
            <a:r>
              <a:rPr lang="tr-TR" dirty="0">
                <a:effectLst/>
              </a:rPr>
              <a:t>Dokunmatik </a:t>
            </a:r>
            <a:r>
              <a:rPr lang="tr-TR" dirty="0" err="1">
                <a:effectLst/>
              </a:rPr>
              <a:t>sensör</a:t>
            </a:r>
            <a:r>
              <a:rPr lang="tr-TR" dirty="0">
                <a:effectLst/>
              </a:rPr>
              <a:t> bağlantıları</a:t>
            </a:r>
          </a:p>
          <a:p>
            <a:pPr fontAlgn="base"/>
            <a:r>
              <a:rPr lang="tr-TR" dirty="0">
                <a:effectLst/>
              </a:rPr>
              <a:t>Boyutlar: 18mm x 37mm x 4mm</a:t>
            </a:r>
          </a:p>
          <a:p>
            <a:pPr fontAlgn="base"/>
            <a:r>
              <a:rPr lang="tr-TR" dirty="0">
                <a:solidFill>
                  <a:srgbClr val="FF0000"/>
                </a:solidFill>
                <a:effectLst/>
              </a:rPr>
              <a:t>BOYUT : 18mm x 37mm x 4mm.</a:t>
            </a:r>
          </a:p>
          <a:p>
            <a:pPr fontAlgn="base"/>
            <a:endParaRPr lang="tr-TR" dirty="0">
              <a:effectLst/>
            </a:endParaRPr>
          </a:p>
          <a:p>
            <a:endParaRPr lang="tr-TR" dirty="0"/>
          </a:p>
        </p:txBody>
      </p:sp>
      <p:sp>
        <p:nvSpPr>
          <p:cNvPr id="4" name="Metin kutusu 3">
            <a:extLst>
              <a:ext uri="{FF2B5EF4-FFF2-40B4-BE49-F238E27FC236}">
                <a16:creationId xmlns:a16="http://schemas.microsoft.com/office/drawing/2014/main" id="{14848636-6097-EC44-B560-78BF21C8D8AE}"/>
              </a:ext>
            </a:extLst>
          </p:cNvPr>
          <p:cNvSpPr txBox="1"/>
          <p:nvPr/>
        </p:nvSpPr>
        <p:spPr>
          <a:xfrm>
            <a:off x="9760976" y="6211229"/>
            <a:ext cx="2236510" cy="369332"/>
          </a:xfrm>
          <a:prstGeom prst="rect">
            <a:avLst/>
          </a:prstGeom>
          <a:noFill/>
        </p:spPr>
        <p:txBody>
          <a:bodyPr wrap="none" rtlCol="0">
            <a:spAutoFit/>
          </a:bodyPr>
          <a:lstStyle/>
          <a:p>
            <a:r>
              <a:rPr lang="tr-TR" b="1" u="sng" dirty="0"/>
              <a:t>FİYATI = 250-350 TL</a:t>
            </a:r>
          </a:p>
        </p:txBody>
      </p:sp>
      <p:pic>
        <p:nvPicPr>
          <p:cNvPr id="6" name="Resim 5">
            <a:extLst>
              <a:ext uri="{FF2B5EF4-FFF2-40B4-BE49-F238E27FC236}">
                <a16:creationId xmlns:a16="http://schemas.microsoft.com/office/drawing/2014/main" id="{BDE7FAC9-F78C-674D-92A7-A5D7F6A081D5}"/>
              </a:ext>
            </a:extLst>
          </p:cNvPr>
          <p:cNvPicPr>
            <a:picLocks noChangeAspect="1"/>
          </p:cNvPicPr>
          <p:nvPr/>
        </p:nvPicPr>
        <p:blipFill>
          <a:blip r:embed="rId2"/>
          <a:stretch>
            <a:fillRect/>
          </a:stretch>
        </p:blipFill>
        <p:spPr>
          <a:xfrm>
            <a:off x="8382000" y="1647567"/>
            <a:ext cx="3810000" cy="3810000"/>
          </a:xfrm>
          <a:prstGeom prst="rect">
            <a:avLst/>
          </a:prstGeom>
        </p:spPr>
      </p:pic>
    </p:spTree>
    <p:extLst>
      <p:ext uri="{BB962C8B-B14F-4D97-AF65-F5344CB8AC3E}">
        <p14:creationId xmlns:p14="http://schemas.microsoft.com/office/powerpoint/2010/main" val="92270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28A9C3-B923-9D47-81B7-058E460884F2}"/>
              </a:ext>
            </a:extLst>
          </p:cNvPr>
          <p:cNvSpPr>
            <a:spLocks noGrp="1"/>
          </p:cNvSpPr>
          <p:nvPr>
            <p:ph type="title"/>
          </p:nvPr>
        </p:nvSpPr>
        <p:spPr>
          <a:xfrm>
            <a:off x="0" y="510746"/>
            <a:ext cx="2306122" cy="457200"/>
          </a:xfrm>
        </p:spPr>
        <p:txBody>
          <a:bodyPr>
            <a:normAutofit fontScale="90000"/>
          </a:bodyPr>
          <a:lstStyle/>
          <a:p>
            <a:r>
              <a:rPr lang="tr-TR" b="1" dirty="0" err="1">
                <a:effectLst/>
              </a:rPr>
              <a:t>Teensy</a:t>
            </a:r>
            <a:r>
              <a:rPr lang="tr-TR" b="1" dirty="0">
                <a:effectLst/>
              </a:rPr>
              <a:t> 3.6</a:t>
            </a:r>
            <a:br>
              <a:rPr lang="tr-TR" b="1" dirty="0">
                <a:effectLst/>
              </a:rPr>
            </a:br>
            <a:endParaRPr lang="tr-TR" b="1" dirty="0"/>
          </a:p>
        </p:txBody>
      </p:sp>
      <p:sp>
        <p:nvSpPr>
          <p:cNvPr id="3" name="İçerik Yer Tutucusu 2">
            <a:extLst>
              <a:ext uri="{FF2B5EF4-FFF2-40B4-BE49-F238E27FC236}">
                <a16:creationId xmlns:a16="http://schemas.microsoft.com/office/drawing/2014/main" id="{879A867B-EE7C-A446-8E1B-67B2D7A5F53B}"/>
              </a:ext>
            </a:extLst>
          </p:cNvPr>
          <p:cNvSpPr>
            <a:spLocks noGrp="1"/>
          </p:cNvSpPr>
          <p:nvPr>
            <p:ph idx="1"/>
          </p:nvPr>
        </p:nvSpPr>
        <p:spPr>
          <a:xfrm>
            <a:off x="0" y="1148576"/>
            <a:ext cx="12192000" cy="5709424"/>
          </a:xfrm>
        </p:spPr>
        <p:txBody>
          <a:bodyPr>
            <a:normAutofit fontScale="40000" lnSpcReduction="20000"/>
          </a:bodyPr>
          <a:lstStyle/>
          <a:p>
            <a:r>
              <a:rPr lang="tr-TR" dirty="0" err="1">
                <a:effectLst/>
              </a:rPr>
              <a:t>Teensy</a:t>
            </a:r>
            <a:r>
              <a:rPr lang="tr-TR" dirty="0">
                <a:effectLst/>
              </a:rPr>
              <a:t> için en sevdiğiniz program editöründe C kullanarak programlayabilir veya </a:t>
            </a:r>
            <a:r>
              <a:rPr lang="tr-TR" dirty="0" err="1">
                <a:effectLst/>
              </a:rPr>
              <a:t>Arduino</a:t>
            </a:r>
            <a:r>
              <a:rPr lang="tr-TR" dirty="0">
                <a:effectLst/>
              </a:rPr>
              <a:t> IDE için </a:t>
            </a:r>
            <a:r>
              <a:rPr lang="tr-TR" dirty="0" err="1">
                <a:effectLst/>
              </a:rPr>
              <a:t>Teensyduino</a:t>
            </a:r>
            <a:r>
              <a:rPr lang="tr-TR" dirty="0">
                <a:effectLst/>
              </a:rPr>
              <a:t> eklentisini yükleyebilir ve bunun için </a:t>
            </a:r>
            <a:r>
              <a:rPr lang="tr-TR" dirty="0" err="1">
                <a:effectLst/>
              </a:rPr>
              <a:t>Arduino</a:t>
            </a:r>
            <a:r>
              <a:rPr lang="tr-TR" dirty="0">
                <a:effectLst/>
              </a:rPr>
              <a:t> skeçlerini yazabilirsiniz</a:t>
            </a:r>
          </a:p>
          <a:p>
            <a:r>
              <a:rPr lang="tr-TR" dirty="0">
                <a:effectLst/>
              </a:rPr>
              <a:t>180 MHz ARM Cortex-M4 </a:t>
            </a:r>
            <a:r>
              <a:rPr lang="tr-TR" dirty="0" err="1">
                <a:effectLst/>
              </a:rPr>
              <a:t>with</a:t>
            </a:r>
            <a:r>
              <a:rPr lang="tr-TR" dirty="0">
                <a:effectLst/>
              </a:rPr>
              <a:t> </a:t>
            </a:r>
            <a:r>
              <a:rPr lang="tr-TR" dirty="0" err="1">
                <a:effectLst/>
              </a:rPr>
              <a:t>Floating</a:t>
            </a:r>
            <a:r>
              <a:rPr lang="tr-TR" dirty="0">
                <a:effectLst/>
              </a:rPr>
              <a:t> Point </a:t>
            </a:r>
            <a:r>
              <a:rPr lang="tr-TR" dirty="0" err="1">
                <a:effectLst/>
              </a:rPr>
              <a:t>Unit</a:t>
            </a:r>
            <a:endParaRPr lang="tr-TR" dirty="0">
              <a:effectLst/>
            </a:endParaRPr>
          </a:p>
          <a:p>
            <a:r>
              <a:rPr lang="tr-TR" dirty="0">
                <a:effectLst/>
              </a:rPr>
              <a:t>1M Flash, 256K RAM, 4K EEPROM</a:t>
            </a:r>
          </a:p>
          <a:p>
            <a:r>
              <a:rPr lang="tr-TR" dirty="0" err="1">
                <a:effectLst/>
              </a:rPr>
              <a:t>Microcontroller</a:t>
            </a:r>
            <a:r>
              <a:rPr lang="tr-TR" dirty="0">
                <a:effectLst/>
              </a:rPr>
              <a:t> </a:t>
            </a:r>
            <a:r>
              <a:rPr lang="tr-TR" dirty="0" err="1">
                <a:effectLst/>
              </a:rPr>
              <a:t>Chip</a:t>
            </a:r>
            <a:r>
              <a:rPr lang="tr-TR" dirty="0">
                <a:effectLst/>
              </a:rPr>
              <a:t> MK66FX1M0VMD18</a:t>
            </a:r>
          </a:p>
          <a:p>
            <a:r>
              <a:rPr lang="tr-TR" dirty="0">
                <a:effectLst/>
              </a:rPr>
              <a:t>USB High </a:t>
            </a:r>
            <a:r>
              <a:rPr lang="tr-TR" dirty="0" err="1">
                <a:effectLst/>
              </a:rPr>
              <a:t>Speed</a:t>
            </a:r>
            <a:r>
              <a:rPr lang="tr-TR" dirty="0">
                <a:effectLst/>
              </a:rPr>
              <a:t> (480Mbit/</a:t>
            </a:r>
            <a:r>
              <a:rPr lang="tr-TR" dirty="0" err="1">
                <a:effectLst/>
              </a:rPr>
              <a:t>sec</a:t>
            </a:r>
            <a:r>
              <a:rPr lang="tr-TR" dirty="0">
                <a:effectLst/>
              </a:rPr>
              <a:t>) Port</a:t>
            </a:r>
          </a:p>
          <a:p>
            <a:r>
              <a:rPr lang="tr-TR" dirty="0">
                <a:effectLst/>
              </a:rPr>
              <a:t>2 CAN </a:t>
            </a:r>
            <a:r>
              <a:rPr lang="tr-TR" dirty="0" err="1">
                <a:effectLst/>
              </a:rPr>
              <a:t>Bus</a:t>
            </a:r>
            <a:r>
              <a:rPr lang="tr-TR" dirty="0">
                <a:effectLst/>
              </a:rPr>
              <a:t> </a:t>
            </a:r>
            <a:r>
              <a:rPr lang="tr-TR" dirty="0" err="1">
                <a:effectLst/>
              </a:rPr>
              <a:t>Ports</a:t>
            </a:r>
            <a:endParaRPr lang="tr-TR" dirty="0">
              <a:effectLst/>
            </a:endParaRPr>
          </a:p>
          <a:p>
            <a:r>
              <a:rPr lang="tr-TR" dirty="0">
                <a:effectLst/>
              </a:rPr>
              <a:t>32 General </a:t>
            </a:r>
            <a:r>
              <a:rPr lang="tr-TR" dirty="0" err="1">
                <a:effectLst/>
              </a:rPr>
              <a:t>Purpose</a:t>
            </a:r>
            <a:r>
              <a:rPr lang="tr-TR" dirty="0">
                <a:effectLst/>
              </a:rPr>
              <a:t> DMA </a:t>
            </a:r>
            <a:r>
              <a:rPr lang="tr-TR" dirty="0" err="1">
                <a:effectLst/>
              </a:rPr>
              <a:t>Channels</a:t>
            </a:r>
            <a:endParaRPr lang="tr-TR" dirty="0">
              <a:effectLst/>
            </a:endParaRPr>
          </a:p>
          <a:p>
            <a:r>
              <a:rPr lang="tr-TR" dirty="0">
                <a:effectLst/>
              </a:rPr>
              <a:t>22 PWM </a:t>
            </a:r>
            <a:r>
              <a:rPr lang="tr-TR" dirty="0" err="1">
                <a:effectLst/>
              </a:rPr>
              <a:t>Outputs</a:t>
            </a:r>
            <a:endParaRPr lang="tr-TR" dirty="0">
              <a:effectLst/>
            </a:endParaRPr>
          </a:p>
          <a:p>
            <a:r>
              <a:rPr lang="tr-TR" dirty="0">
                <a:effectLst/>
              </a:rPr>
              <a:t>4 I2C </a:t>
            </a:r>
            <a:r>
              <a:rPr lang="tr-TR" dirty="0" err="1">
                <a:effectLst/>
              </a:rPr>
              <a:t>Ports</a:t>
            </a:r>
            <a:endParaRPr lang="tr-TR" dirty="0">
              <a:effectLst/>
            </a:endParaRPr>
          </a:p>
          <a:p>
            <a:r>
              <a:rPr lang="tr-TR" dirty="0">
                <a:effectLst/>
              </a:rPr>
              <a:t>11 </a:t>
            </a:r>
            <a:r>
              <a:rPr lang="tr-TR" dirty="0" err="1">
                <a:effectLst/>
              </a:rPr>
              <a:t>Touch-Sensing</a:t>
            </a:r>
            <a:r>
              <a:rPr lang="tr-TR" dirty="0">
                <a:effectLst/>
              </a:rPr>
              <a:t> </a:t>
            </a:r>
            <a:r>
              <a:rPr lang="tr-TR" dirty="0" err="1">
                <a:effectLst/>
              </a:rPr>
              <a:t>Inputs</a:t>
            </a:r>
            <a:endParaRPr lang="tr-TR" dirty="0">
              <a:effectLst/>
            </a:endParaRPr>
          </a:p>
          <a:p>
            <a:r>
              <a:rPr lang="tr-TR" dirty="0">
                <a:effectLst/>
              </a:rPr>
              <a:t>62 I/O </a:t>
            </a:r>
            <a:r>
              <a:rPr lang="tr-TR" dirty="0" err="1">
                <a:effectLst/>
              </a:rPr>
              <a:t>Pins</a:t>
            </a:r>
            <a:r>
              <a:rPr lang="tr-TR" dirty="0">
                <a:effectLst/>
              </a:rPr>
              <a:t> (42 </a:t>
            </a:r>
            <a:r>
              <a:rPr lang="tr-TR" dirty="0" err="1">
                <a:effectLst/>
              </a:rPr>
              <a:t>breadboard</a:t>
            </a:r>
            <a:r>
              <a:rPr lang="tr-TR" dirty="0">
                <a:effectLst/>
              </a:rPr>
              <a:t> </a:t>
            </a:r>
            <a:r>
              <a:rPr lang="tr-TR" dirty="0" err="1">
                <a:effectLst/>
              </a:rPr>
              <a:t>friendly</a:t>
            </a:r>
            <a:r>
              <a:rPr lang="tr-TR" dirty="0">
                <a:effectLst/>
              </a:rPr>
              <a:t>)</a:t>
            </a:r>
          </a:p>
          <a:p>
            <a:r>
              <a:rPr lang="tr-TR" dirty="0">
                <a:effectLst/>
              </a:rPr>
              <a:t>25 Analog </a:t>
            </a:r>
            <a:r>
              <a:rPr lang="tr-TR" dirty="0" err="1">
                <a:effectLst/>
              </a:rPr>
              <a:t>Inputs</a:t>
            </a:r>
            <a:r>
              <a:rPr lang="tr-TR" dirty="0">
                <a:effectLst/>
              </a:rPr>
              <a:t> </a:t>
            </a:r>
            <a:r>
              <a:rPr lang="tr-TR" dirty="0" err="1">
                <a:effectLst/>
              </a:rPr>
              <a:t>to</a:t>
            </a:r>
            <a:r>
              <a:rPr lang="tr-TR" dirty="0">
                <a:effectLst/>
              </a:rPr>
              <a:t> 2 </a:t>
            </a:r>
            <a:r>
              <a:rPr lang="tr-TR" dirty="0" err="1">
                <a:effectLst/>
              </a:rPr>
              <a:t>ADCs</a:t>
            </a:r>
            <a:r>
              <a:rPr lang="tr-TR" dirty="0">
                <a:effectLst/>
              </a:rPr>
              <a:t> </a:t>
            </a:r>
            <a:r>
              <a:rPr lang="tr-TR" dirty="0" err="1">
                <a:effectLst/>
              </a:rPr>
              <a:t>with</a:t>
            </a:r>
            <a:r>
              <a:rPr lang="tr-TR" dirty="0">
                <a:effectLst/>
              </a:rPr>
              <a:t> 13-bit </a:t>
            </a:r>
            <a:r>
              <a:rPr lang="tr-TR" dirty="0" err="1">
                <a:effectLst/>
              </a:rPr>
              <a:t>resolution</a:t>
            </a:r>
            <a:endParaRPr lang="tr-TR" dirty="0">
              <a:effectLst/>
            </a:endParaRPr>
          </a:p>
          <a:p>
            <a:r>
              <a:rPr lang="tr-TR" dirty="0">
                <a:effectLst/>
              </a:rPr>
              <a:t>2 Analog </a:t>
            </a:r>
            <a:r>
              <a:rPr lang="tr-TR" dirty="0" err="1">
                <a:effectLst/>
              </a:rPr>
              <a:t>Outputs</a:t>
            </a:r>
            <a:r>
              <a:rPr lang="tr-TR" dirty="0">
                <a:effectLst/>
              </a:rPr>
              <a:t> (</a:t>
            </a:r>
            <a:r>
              <a:rPr lang="tr-TR" dirty="0" err="1">
                <a:effectLst/>
              </a:rPr>
              <a:t>DACs</a:t>
            </a:r>
            <a:r>
              <a:rPr lang="tr-TR" dirty="0">
                <a:effectLst/>
              </a:rPr>
              <a:t>) </a:t>
            </a:r>
            <a:r>
              <a:rPr lang="tr-TR" dirty="0" err="1">
                <a:effectLst/>
              </a:rPr>
              <a:t>with</a:t>
            </a:r>
            <a:r>
              <a:rPr lang="tr-TR" dirty="0">
                <a:effectLst/>
              </a:rPr>
              <a:t> 12-bit </a:t>
            </a:r>
            <a:r>
              <a:rPr lang="tr-TR" dirty="0" err="1">
                <a:effectLst/>
              </a:rPr>
              <a:t>resolution</a:t>
            </a:r>
            <a:endParaRPr lang="tr-TR" dirty="0">
              <a:effectLst/>
            </a:endParaRPr>
          </a:p>
          <a:p>
            <a:r>
              <a:rPr lang="tr-TR" dirty="0">
                <a:effectLst/>
              </a:rPr>
              <a:t>USB Full </a:t>
            </a:r>
            <a:r>
              <a:rPr lang="tr-TR" dirty="0" err="1">
                <a:effectLst/>
              </a:rPr>
              <a:t>Speed</a:t>
            </a:r>
            <a:r>
              <a:rPr lang="tr-TR" dirty="0">
                <a:effectLst/>
              </a:rPr>
              <a:t> (12Mbit/</a:t>
            </a:r>
            <a:r>
              <a:rPr lang="tr-TR" dirty="0" err="1">
                <a:effectLst/>
              </a:rPr>
              <a:t>sec</a:t>
            </a:r>
            <a:r>
              <a:rPr lang="tr-TR" dirty="0">
                <a:effectLst/>
              </a:rPr>
              <a:t>) Port</a:t>
            </a:r>
          </a:p>
          <a:p>
            <a:r>
              <a:rPr lang="tr-TR" dirty="0">
                <a:effectLst/>
              </a:rPr>
              <a:t>Ethernet </a:t>
            </a:r>
            <a:r>
              <a:rPr lang="tr-TR" dirty="0" err="1">
                <a:effectLst/>
              </a:rPr>
              <a:t>mac</a:t>
            </a:r>
            <a:r>
              <a:rPr lang="tr-TR" dirty="0">
                <a:effectLst/>
              </a:rPr>
              <a:t>, </a:t>
            </a:r>
            <a:r>
              <a:rPr lang="tr-TR" dirty="0" err="1">
                <a:effectLst/>
              </a:rPr>
              <a:t>capable</a:t>
            </a:r>
            <a:r>
              <a:rPr lang="tr-TR" dirty="0">
                <a:effectLst/>
              </a:rPr>
              <a:t> of </a:t>
            </a:r>
            <a:r>
              <a:rPr lang="tr-TR" dirty="0" err="1">
                <a:effectLst/>
              </a:rPr>
              <a:t>full</a:t>
            </a:r>
            <a:r>
              <a:rPr lang="tr-TR" dirty="0">
                <a:effectLst/>
              </a:rPr>
              <a:t> 100Mbit/</a:t>
            </a:r>
            <a:r>
              <a:rPr lang="tr-TR" dirty="0" err="1">
                <a:effectLst/>
              </a:rPr>
              <a:t>sec</a:t>
            </a:r>
            <a:r>
              <a:rPr lang="tr-TR" dirty="0">
                <a:effectLst/>
              </a:rPr>
              <a:t> </a:t>
            </a:r>
            <a:r>
              <a:rPr lang="tr-TR" dirty="0" err="1">
                <a:effectLst/>
              </a:rPr>
              <a:t>speed</a:t>
            </a:r>
            <a:endParaRPr lang="tr-TR" dirty="0">
              <a:effectLst/>
            </a:endParaRPr>
          </a:p>
          <a:p>
            <a:r>
              <a:rPr lang="tr-TR" dirty="0" err="1">
                <a:effectLst/>
              </a:rPr>
              <a:t>Native</a:t>
            </a:r>
            <a:r>
              <a:rPr lang="tr-TR" dirty="0">
                <a:effectLst/>
              </a:rPr>
              <a:t> (4-bit SDIO) </a:t>
            </a:r>
            <a:r>
              <a:rPr lang="tr-TR" dirty="0" err="1">
                <a:effectLst/>
              </a:rPr>
              <a:t>micro</a:t>
            </a:r>
            <a:r>
              <a:rPr lang="tr-TR" dirty="0">
                <a:effectLst/>
              </a:rPr>
              <a:t> SD </a:t>
            </a:r>
            <a:r>
              <a:rPr lang="tr-TR" dirty="0" err="1">
                <a:effectLst/>
              </a:rPr>
              <a:t>card</a:t>
            </a:r>
            <a:r>
              <a:rPr lang="tr-TR" dirty="0">
                <a:effectLst/>
              </a:rPr>
              <a:t> port</a:t>
            </a:r>
          </a:p>
          <a:p>
            <a:r>
              <a:rPr lang="tr-TR" dirty="0">
                <a:effectLst/>
              </a:rPr>
              <a:t>I2S </a:t>
            </a:r>
            <a:r>
              <a:rPr lang="tr-TR" dirty="0" err="1">
                <a:effectLst/>
              </a:rPr>
              <a:t>Audio</a:t>
            </a:r>
            <a:r>
              <a:rPr lang="tr-TR" dirty="0">
                <a:effectLst/>
              </a:rPr>
              <a:t> Port, 4-Channel </a:t>
            </a:r>
            <a:r>
              <a:rPr lang="tr-TR" dirty="0" err="1">
                <a:effectLst/>
              </a:rPr>
              <a:t>Digital</a:t>
            </a:r>
            <a:r>
              <a:rPr lang="tr-TR" dirty="0">
                <a:effectLst/>
              </a:rPr>
              <a:t> </a:t>
            </a:r>
            <a:r>
              <a:rPr lang="tr-TR" dirty="0" err="1">
                <a:effectLst/>
              </a:rPr>
              <a:t>Audio</a:t>
            </a:r>
            <a:r>
              <a:rPr lang="tr-TR" dirty="0">
                <a:effectLst/>
              </a:rPr>
              <a:t> </a:t>
            </a:r>
            <a:r>
              <a:rPr lang="tr-TR" dirty="0" err="1">
                <a:effectLst/>
              </a:rPr>
              <a:t>Input</a:t>
            </a:r>
            <a:r>
              <a:rPr lang="tr-TR" dirty="0">
                <a:effectLst/>
              </a:rPr>
              <a:t> &amp; </a:t>
            </a:r>
            <a:r>
              <a:rPr lang="tr-TR" dirty="0" err="1">
                <a:effectLst/>
              </a:rPr>
              <a:t>Output</a:t>
            </a:r>
            <a:endParaRPr lang="tr-TR" dirty="0">
              <a:effectLst/>
            </a:endParaRPr>
          </a:p>
          <a:p>
            <a:r>
              <a:rPr lang="tr-TR" dirty="0">
                <a:effectLst/>
              </a:rPr>
              <a:t>14 Hardware </a:t>
            </a:r>
            <a:r>
              <a:rPr lang="tr-TR" dirty="0" err="1">
                <a:effectLst/>
              </a:rPr>
              <a:t>Timers</a:t>
            </a:r>
            <a:endParaRPr lang="tr-TR" dirty="0">
              <a:effectLst/>
            </a:endParaRPr>
          </a:p>
          <a:p>
            <a:r>
              <a:rPr lang="tr-TR" dirty="0" err="1">
                <a:effectLst/>
              </a:rPr>
              <a:t>Cryptographic</a:t>
            </a:r>
            <a:r>
              <a:rPr lang="tr-TR" dirty="0">
                <a:effectLst/>
              </a:rPr>
              <a:t> Acceleration </a:t>
            </a:r>
            <a:r>
              <a:rPr lang="tr-TR" dirty="0" err="1">
                <a:effectLst/>
              </a:rPr>
              <a:t>Unit</a:t>
            </a:r>
            <a:endParaRPr lang="tr-TR" dirty="0">
              <a:effectLst/>
            </a:endParaRPr>
          </a:p>
          <a:p>
            <a:r>
              <a:rPr lang="tr-TR" dirty="0" err="1">
                <a:effectLst/>
              </a:rPr>
              <a:t>Random</a:t>
            </a:r>
            <a:r>
              <a:rPr lang="tr-TR" dirty="0">
                <a:effectLst/>
              </a:rPr>
              <a:t> </a:t>
            </a:r>
            <a:r>
              <a:rPr lang="tr-TR" dirty="0" err="1">
                <a:effectLst/>
              </a:rPr>
              <a:t>Number</a:t>
            </a:r>
            <a:r>
              <a:rPr lang="tr-TR" dirty="0">
                <a:effectLst/>
              </a:rPr>
              <a:t> </a:t>
            </a:r>
            <a:r>
              <a:rPr lang="tr-TR" dirty="0" err="1">
                <a:effectLst/>
              </a:rPr>
              <a:t>Generator</a:t>
            </a:r>
            <a:endParaRPr lang="tr-TR" dirty="0">
              <a:effectLst/>
            </a:endParaRPr>
          </a:p>
          <a:p>
            <a:r>
              <a:rPr lang="tr-TR" dirty="0">
                <a:effectLst/>
              </a:rPr>
              <a:t>CRC </a:t>
            </a:r>
            <a:r>
              <a:rPr lang="tr-TR" dirty="0" err="1">
                <a:effectLst/>
              </a:rPr>
              <a:t>Computation</a:t>
            </a:r>
            <a:r>
              <a:rPr lang="tr-TR" dirty="0">
                <a:effectLst/>
              </a:rPr>
              <a:t> </a:t>
            </a:r>
            <a:r>
              <a:rPr lang="tr-TR" dirty="0" err="1">
                <a:effectLst/>
              </a:rPr>
              <a:t>Unit</a:t>
            </a:r>
            <a:endParaRPr lang="tr-TR" dirty="0">
              <a:effectLst/>
            </a:endParaRPr>
          </a:p>
          <a:p>
            <a:r>
              <a:rPr lang="tr-TR" dirty="0">
                <a:effectLst/>
              </a:rPr>
              <a:t>6 </a:t>
            </a:r>
            <a:r>
              <a:rPr lang="tr-TR" dirty="0" err="1">
                <a:effectLst/>
              </a:rPr>
              <a:t>Serial</a:t>
            </a:r>
            <a:r>
              <a:rPr lang="tr-TR" dirty="0">
                <a:effectLst/>
              </a:rPr>
              <a:t> </a:t>
            </a:r>
            <a:r>
              <a:rPr lang="tr-TR" dirty="0" err="1">
                <a:effectLst/>
              </a:rPr>
              <a:t>Ports</a:t>
            </a:r>
            <a:r>
              <a:rPr lang="tr-TR" dirty="0">
                <a:effectLst/>
              </a:rPr>
              <a:t> (2 </a:t>
            </a:r>
            <a:r>
              <a:rPr lang="tr-TR" dirty="0" err="1">
                <a:effectLst/>
              </a:rPr>
              <a:t>with</a:t>
            </a:r>
            <a:r>
              <a:rPr lang="tr-TR" dirty="0">
                <a:effectLst/>
              </a:rPr>
              <a:t> FIFO </a:t>
            </a:r>
            <a:r>
              <a:rPr lang="tr-TR" dirty="0" err="1">
                <a:effectLst/>
              </a:rPr>
              <a:t>and</a:t>
            </a:r>
            <a:r>
              <a:rPr lang="tr-TR" dirty="0">
                <a:effectLst/>
              </a:rPr>
              <a:t> </a:t>
            </a:r>
            <a:r>
              <a:rPr lang="tr-TR" dirty="0" err="1">
                <a:effectLst/>
              </a:rPr>
              <a:t>Fast</a:t>
            </a:r>
            <a:r>
              <a:rPr lang="tr-TR" dirty="0">
                <a:effectLst/>
              </a:rPr>
              <a:t> Baud </a:t>
            </a:r>
            <a:r>
              <a:rPr lang="tr-TR" dirty="0" err="1">
                <a:effectLst/>
              </a:rPr>
              <a:t>Rates</a:t>
            </a:r>
            <a:r>
              <a:rPr lang="tr-TR" dirty="0">
                <a:effectLst/>
              </a:rPr>
              <a:t>)</a:t>
            </a:r>
          </a:p>
          <a:p>
            <a:r>
              <a:rPr lang="tr-TR" dirty="0">
                <a:effectLst/>
              </a:rPr>
              <a:t>3 SPI </a:t>
            </a:r>
            <a:r>
              <a:rPr lang="tr-TR" dirty="0" err="1">
                <a:effectLst/>
              </a:rPr>
              <a:t>Ports</a:t>
            </a:r>
            <a:r>
              <a:rPr lang="tr-TR" dirty="0">
                <a:effectLst/>
              </a:rPr>
              <a:t> (1 </a:t>
            </a:r>
            <a:r>
              <a:rPr lang="tr-TR" dirty="0" err="1">
                <a:effectLst/>
              </a:rPr>
              <a:t>with</a:t>
            </a:r>
            <a:r>
              <a:rPr lang="tr-TR" dirty="0">
                <a:effectLst/>
              </a:rPr>
              <a:t> FIFO)</a:t>
            </a:r>
          </a:p>
          <a:p>
            <a:r>
              <a:rPr lang="tr-TR" dirty="0">
                <a:effectLst/>
              </a:rPr>
              <a:t>Real-Time </a:t>
            </a:r>
            <a:r>
              <a:rPr lang="tr-TR" dirty="0" err="1">
                <a:effectLst/>
              </a:rPr>
              <a:t>Clock</a:t>
            </a:r>
            <a:endParaRPr lang="tr-TR" dirty="0">
              <a:effectLst/>
            </a:endParaRPr>
          </a:p>
          <a:p>
            <a:r>
              <a:rPr lang="tr-TR" sz="4500" dirty="0">
                <a:solidFill>
                  <a:srgbClr val="FF0000"/>
                </a:solidFill>
                <a:effectLst/>
              </a:rPr>
              <a:t>BOYUT :18mm x 37mm x 4mm.</a:t>
            </a:r>
          </a:p>
          <a:p>
            <a:endParaRPr lang="tr-TR" dirty="0">
              <a:solidFill>
                <a:srgbClr val="FF0000"/>
              </a:solidFill>
              <a:effectLst/>
            </a:endParaRPr>
          </a:p>
          <a:p>
            <a:endParaRPr lang="tr-TR" dirty="0">
              <a:effectLst/>
            </a:endParaRPr>
          </a:p>
          <a:p>
            <a:endParaRPr lang="tr-TR" dirty="0"/>
          </a:p>
        </p:txBody>
      </p:sp>
      <p:sp>
        <p:nvSpPr>
          <p:cNvPr id="4" name="Metin kutusu 3">
            <a:extLst>
              <a:ext uri="{FF2B5EF4-FFF2-40B4-BE49-F238E27FC236}">
                <a16:creationId xmlns:a16="http://schemas.microsoft.com/office/drawing/2014/main" id="{14848636-6097-EC44-B560-78BF21C8D8AE}"/>
              </a:ext>
            </a:extLst>
          </p:cNvPr>
          <p:cNvSpPr txBox="1"/>
          <p:nvPr/>
        </p:nvSpPr>
        <p:spPr>
          <a:xfrm>
            <a:off x="9760976" y="6211229"/>
            <a:ext cx="2236510" cy="369332"/>
          </a:xfrm>
          <a:prstGeom prst="rect">
            <a:avLst/>
          </a:prstGeom>
          <a:noFill/>
        </p:spPr>
        <p:txBody>
          <a:bodyPr wrap="none" rtlCol="0">
            <a:spAutoFit/>
          </a:bodyPr>
          <a:lstStyle/>
          <a:p>
            <a:r>
              <a:rPr lang="tr-TR" b="1" u="sng" dirty="0"/>
              <a:t>FİYATI = 350-500 TL</a:t>
            </a:r>
          </a:p>
        </p:txBody>
      </p:sp>
      <p:pic>
        <p:nvPicPr>
          <p:cNvPr id="6" name="Resim 5">
            <a:extLst>
              <a:ext uri="{FF2B5EF4-FFF2-40B4-BE49-F238E27FC236}">
                <a16:creationId xmlns:a16="http://schemas.microsoft.com/office/drawing/2014/main" id="{DE316DE6-D13C-5A42-81F5-221319C79B30}"/>
              </a:ext>
            </a:extLst>
          </p:cNvPr>
          <p:cNvPicPr>
            <a:picLocks noChangeAspect="1"/>
          </p:cNvPicPr>
          <p:nvPr/>
        </p:nvPicPr>
        <p:blipFill>
          <a:blip r:embed="rId2"/>
          <a:stretch>
            <a:fillRect/>
          </a:stretch>
        </p:blipFill>
        <p:spPr>
          <a:xfrm>
            <a:off x="5008605" y="2007973"/>
            <a:ext cx="3810000" cy="3810000"/>
          </a:xfrm>
          <a:prstGeom prst="rect">
            <a:avLst/>
          </a:prstGeom>
        </p:spPr>
      </p:pic>
    </p:spTree>
    <p:extLst>
      <p:ext uri="{BB962C8B-B14F-4D97-AF65-F5344CB8AC3E}">
        <p14:creationId xmlns:p14="http://schemas.microsoft.com/office/powerpoint/2010/main" val="119953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3DF4BAD-8F82-2A42-B4B4-8DDA277A4F16}"/>
              </a:ext>
            </a:extLst>
          </p:cNvPr>
          <p:cNvSpPr>
            <a:spLocks noGrp="1"/>
          </p:cNvSpPr>
          <p:nvPr>
            <p:ph type="title"/>
          </p:nvPr>
        </p:nvSpPr>
        <p:spPr>
          <a:xfrm>
            <a:off x="3607380" y="-481917"/>
            <a:ext cx="4977240" cy="1905000"/>
          </a:xfrm>
        </p:spPr>
        <p:txBody>
          <a:bodyPr/>
          <a:lstStyle/>
          <a:p>
            <a:r>
              <a:rPr lang="tr-TR" dirty="0" err="1"/>
              <a:t>Arm</a:t>
            </a:r>
            <a:r>
              <a:rPr lang="tr-TR" dirty="0"/>
              <a:t> </a:t>
            </a:r>
            <a:r>
              <a:rPr lang="tr-TR" dirty="0" err="1"/>
              <a:t>cortex</a:t>
            </a:r>
            <a:r>
              <a:rPr lang="tr-TR" dirty="0"/>
              <a:t> m7 VS M4</a:t>
            </a:r>
            <a:br>
              <a:rPr lang="tr-TR" dirty="0"/>
            </a:br>
            <a:r>
              <a:rPr lang="tr-TR" sz="1600" dirty="0"/>
              <a:t>(YANİ TENNSY 4.1 (M7)VS 3.6(M4) , 3.2(M4))</a:t>
            </a:r>
            <a:endParaRPr lang="tr-TR" dirty="0"/>
          </a:p>
        </p:txBody>
      </p:sp>
      <p:sp>
        <p:nvSpPr>
          <p:cNvPr id="6" name="İçerik Yer Tutucusu 2">
            <a:extLst>
              <a:ext uri="{FF2B5EF4-FFF2-40B4-BE49-F238E27FC236}">
                <a16:creationId xmlns:a16="http://schemas.microsoft.com/office/drawing/2014/main" id="{DAC3915D-06B1-A643-9E57-18855EFC2D0D}"/>
              </a:ext>
            </a:extLst>
          </p:cNvPr>
          <p:cNvSpPr txBox="1">
            <a:spLocks/>
          </p:cNvSpPr>
          <p:nvPr/>
        </p:nvSpPr>
        <p:spPr>
          <a:xfrm>
            <a:off x="3291016" y="1542183"/>
            <a:ext cx="5609968" cy="4882980"/>
          </a:xfrm>
          <a:prstGeom prst="rect">
            <a:avLst/>
          </a:prstGeom>
        </p:spPr>
        <p:txBody>
          <a:bodyPr vert="horz" lIns="91440" tIns="45720" rIns="91440" bIns="45720" rtlCol="0" anchor="ctr">
            <a:normAutofit fontScale="77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tr-TR" dirty="0">
                <a:effectLst/>
              </a:rPr>
              <a:t>Her şeyden önce: Cortex-M4 ve Cortex-M7 arasındaki farkların çoğu yalnızca iyileştirmeler getiriyor.</a:t>
            </a:r>
          </a:p>
          <a:p>
            <a:r>
              <a:rPr lang="tr-TR" dirty="0">
                <a:effectLst/>
              </a:rPr>
              <a:t>Çoğu diyorum çünkü Cortex-M7 biraz daha pahalı.</a:t>
            </a:r>
          </a:p>
          <a:p>
            <a:r>
              <a:rPr lang="tr-TR" dirty="0">
                <a:effectLst/>
              </a:rPr>
              <a:t>Kısa cevap, birçok komutun yürütülmesinin daha az zaman almasıdır, örneğin Cortex-M7'deki </a:t>
            </a:r>
            <a:r>
              <a:rPr lang="tr-TR" dirty="0" err="1">
                <a:effectLst/>
              </a:rPr>
              <a:t>Branch</a:t>
            </a:r>
            <a:r>
              <a:rPr lang="tr-TR" dirty="0">
                <a:effectLst/>
              </a:rPr>
              <a:t> </a:t>
            </a:r>
            <a:r>
              <a:rPr lang="tr-TR" dirty="0" err="1">
                <a:effectLst/>
              </a:rPr>
              <a:t>Predictor</a:t>
            </a:r>
            <a:r>
              <a:rPr lang="tr-TR" dirty="0">
                <a:effectLst/>
              </a:rPr>
              <a:t>, dalları Cortex-M4'ten daha hızlı yürütmenize olanak tanır.</a:t>
            </a:r>
          </a:p>
          <a:p>
            <a:r>
              <a:rPr lang="tr-TR" dirty="0">
                <a:effectLst/>
              </a:rPr>
              <a:t>Başka bir örnek, Cortex-M7'nin bellekten veri okumak için iki birime sahip olmasıdır, bu da belleği iki kat daha hızlı okuyabildiği anlamına gelir.</a:t>
            </a:r>
          </a:p>
          <a:p>
            <a:r>
              <a:rPr lang="tr-TR" dirty="0">
                <a:effectLst/>
              </a:rPr>
              <a:t>Cortex-M7'de ayrıca, Cortex-M4'ün yalnızca tek hassasiyete sahip olduğu çift hassasiyetli yükleme noktası desteği bulunur.</a:t>
            </a:r>
          </a:p>
          <a:p>
            <a:r>
              <a:rPr lang="tr-TR" dirty="0">
                <a:effectLst/>
              </a:rPr>
              <a:t>Genel olarak konuşursak, Cortex-M7'nin Cortex-M4'ten yaklaşık 1.65 kat daha hızlı olduğunu tahmin ediyorum. 100 </a:t>
            </a:r>
            <a:r>
              <a:rPr lang="tr-TR" dirty="0" err="1">
                <a:effectLst/>
              </a:rPr>
              <a:t>MHz'de</a:t>
            </a:r>
            <a:r>
              <a:rPr lang="tr-TR" dirty="0">
                <a:effectLst/>
              </a:rPr>
              <a:t> çalışan bir Cortex-M7, 165 </a:t>
            </a:r>
            <a:r>
              <a:rPr lang="tr-TR" dirty="0" err="1">
                <a:effectLst/>
              </a:rPr>
              <a:t>MHz'de</a:t>
            </a:r>
            <a:r>
              <a:rPr lang="tr-TR" dirty="0">
                <a:effectLst/>
              </a:rPr>
              <a:t> çalışan bir Cortex-M4 gibi hissedecektir.</a:t>
            </a:r>
          </a:p>
          <a:p>
            <a:r>
              <a:rPr lang="tr-TR" dirty="0">
                <a:effectLst/>
              </a:rPr>
              <a:t>Elbette Cortex-M7'de daha fazla fayda ve iyileştirme var, yukarıdakiler sadece ilgilendiğim başlıca şeyler.</a:t>
            </a:r>
          </a:p>
          <a:p>
            <a:endParaRPr lang="tr-TR" dirty="0"/>
          </a:p>
        </p:txBody>
      </p:sp>
    </p:spTree>
    <p:extLst>
      <p:ext uri="{BB962C8B-B14F-4D97-AF65-F5344CB8AC3E}">
        <p14:creationId xmlns:p14="http://schemas.microsoft.com/office/powerpoint/2010/main" val="3164641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F4D660F-8066-5F4A-80B6-9271CC45619C}"/>
              </a:ext>
            </a:extLst>
          </p:cNvPr>
          <p:cNvSpPr>
            <a:spLocks noGrp="1"/>
          </p:cNvSpPr>
          <p:nvPr>
            <p:ph type="title"/>
          </p:nvPr>
        </p:nvSpPr>
        <p:spPr>
          <a:xfrm>
            <a:off x="2526883" y="2391936"/>
            <a:ext cx="6955371" cy="1667108"/>
          </a:xfrm>
        </p:spPr>
        <p:txBody>
          <a:bodyPr>
            <a:noAutofit/>
          </a:bodyPr>
          <a:lstStyle/>
          <a:p>
            <a:pPr algn="ctr"/>
            <a:r>
              <a:rPr lang="tr-TR" sz="5400" b="1" dirty="0"/>
              <a:t>STM32</a:t>
            </a:r>
            <a:br>
              <a:rPr lang="tr-TR" sz="5400" b="1" dirty="0"/>
            </a:br>
            <a:r>
              <a:rPr lang="tr-TR" sz="5400" b="1" dirty="0"/>
              <a:t>(</a:t>
            </a:r>
            <a:r>
              <a:rPr lang="tr-TR" sz="5400" b="1" dirty="0" err="1"/>
              <a:t>mikrodenetleyici</a:t>
            </a:r>
            <a:r>
              <a:rPr lang="tr-TR" sz="5400" b="1" dirty="0"/>
              <a:t>)</a:t>
            </a:r>
          </a:p>
        </p:txBody>
      </p:sp>
      <p:pic>
        <p:nvPicPr>
          <p:cNvPr id="5" name="Resim 4">
            <a:extLst>
              <a:ext uri="{FF2B5EF4-FFF2-40B4-BE49-F238E27FC236}">
                <a16:creationId xmlns:a16="http://schemas.microsoft.com/office/drawing/2014/main" id="{7EA892C4-4619-CF4B-9903-DEC8E370241B}"/>
              </a:ext>
            </a:extLst>
          </p:cNvPr>
          <p:cNvPicPr>
            <a:picLocks noChangeAspect="1"/>
          </p:cNvPicPr>
          <p:nvPr/>
        </p:nvPicPr>
        <p:blipFill>
          <a:blip r:embed="rId2"/>
          <a:stretch>
            <a:fillRect/>
          </a:stretch>
        </p:blipFill>
        <p:spPr>
          <a:xfrm>
            <a:off x="9482254" y="0"/>
            <a:ext cx="2709746" cy="2709746"/>
          </a:xfrm>
          <a:prstGeom prst="rect">
            <a:avLst/>
          </a:prstGeom>
        </p:spPr>
      </p:pic>
      <p:pic>
        <p:nvPicPr>
          <p:cNvPr id="7" name="Resim 6">
            <a:extLst>
              <a:ext uri="{FF2B5EF4-FFF2-40B4-BE49-F238E27FC236}">
                <a16:creationId xmlns:a16="http://schemas.microsoft.com/office/drawing/2014/main" id="{C400525E-6C93-ED44-8AD8-E43ADCD22890}"/>
              </a:ext>
            </a:extLst>
          </p:cNvPr>
          <p:cNvPicPr>
            <a:picLocks noChangeAspect="1"/>
          </p:cNvPicPr>
          <p:nvPr/>
        </p:nvPicPr>
        <p:blipFill>
          <a:blip r:embed="rId3"/>
          <a:stretch>
            <a:fillRect/>
          </a:stretch>
        </p:blipFill>
        <p:spPr>
          <a:xfrm>
            <a:off x="0" y="4148254"/>
            <a:ext cx="2709746" cy="2709746"/>
          </a:xfrm>
          <a:prstGeom prst="rect">
            <a:avLst/>
          </a:prstGeom>
        </p:spPr>
      </p:pic>
    </p:spTree>
    <p:extLst>
      <p:ext uri="{BB962C8B-B14F-4D97-AF65-F5344CB8AC3E}">
        <p14:creationId xmlns:p14="http://schemas.microsoft.com/office/powerpoint/2010/main" val="3134178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6DCE5D2-EA2C-D249-B4DD-568855B3AA89}"/>
              </a:ext>
            </a:extLst>
          </p:cNvPr>
          <p:cNvSpPr>
            <a:spLocks noGrp="1"/>
          </p:cNvSpPr>
          <p:nvPr>
            <p:ph type="title"/>
          </p:nvPr>
        </p:nvSpPr>
        <p:spPr/>
        <p:txBody>
          <a:bodyPr/>
          <a:lstStyle/>
          <a:p>
            <a:r>
              <a:rPr lang="tr-TR" dirty="0"/>
              <a:t>NEDİR STM32 ? </a:t>
            </a:r>
          </a:p>
        </p:txBody>
      </p:sp>
      <p:sp>
        <p:nvSpPr>
          <p:cNvPr id="3" name="İçerik Yer Tutucusu 2">
            <a:extLst>
              <a:ext uri="{FF2B5EF4-FFF2-40B4-BE49-F238E27FC236}">
                <a16:creationId xmlns:a16="http://schemas.microsoft.com/office/drawing/2014/main" id="{2AA2A2D0-F05B-2F47-9629-5711A1A1EB3A}"/>
              </a:ext>
            </a:extLst>
          </p:cNvPr>
          <p:cNvSpPr>
            <a:spLocks noGrp="1"/>
          </p:cNvSpPr>
          <p:nvPr>
            <p:ph idx="1"/>
          </p:nvPr>
        </p:nvSpPr>
        <p:spPr/>
        <p:txBody>
          <a:bodyPr/>
          <a:lstStyle/>
          <a:p>
            <a:r>
              <a:rPr lang="tr-TR" dirty="0"/>
              <a:t>Genellikle </a:t>
            </a:r>
            <a:r>
              <a:rPr lang="tr-TR" dirty="0" err="1"/>
              <a:t>arm</a:t>
            </a:r>
            <a:r>
              <a:rPr lang="tr-TR" dirty="0"/>
              <a:t> işlemcili bir </a:t>
            </a:r>
            <a:r>
              <a:rPr lang="tr-TR" dirty="0" err="1"/>
              <a:t>mikrodenetleyicidir.Hazır</a:t>
            </a:r>
            <a:r>
              <a:rPr lang="tr-TR" dirty="0"/>
              <a:t> bilgisayarlarda da </a:t>
            </a:r>
            <a:r>
              <a:rPr lang="tr-TR" dirty="0" err="1"/>
              <a:t>arm</a:t>
            </a:r>
            <a:r>
              <a:rPr lang="tr-TR" dirty="0"/>
              <a:t> çok gördüm.</a:t>
            </a:r>
          </a:p>
          <a:p>
            <a:r>
              <a:rPr lang="tr-TR" dirty="0" err="1"/>
              <a:t>Teensy</a:t>
            </a:r>
            <a:r>
              <a:rPr lang="tr-TR" dirty="0"/>
              <a:t> gibi birçok modelleri vardır burada sadece 2 veya  3 model bakacağız. Zaten gördüğünüzde de hepsinin </a:t>
            </a:r>
            <a:r>
              <a:rPr lang="tr-TR" dirty="0" err="1"/>
              <a:t>arm</a:t>
            </a:r>
            <a:r>
              <a:rPr lang="tr-TR" dirty="0"/>
              <a:t> tabanlı olduğunu göreceksiniz.</a:t>
            </a:r>
          </a:p>
          <a:p>
            <a:endParaRPr lang="tr-TR" dirty="0"/>
          </a:p>
        </p:txBody>
      </p:sp>
    </p:spTree>
    <p:extLst>
      <p:ext uri="{BB962C8B-B14F-4D97-AF65-F5344CB8AC3E}">
        <p14:creationId xmlns:p14="http://schemas.microsoft.com/office/powerpoint/2010/main" val="29909690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44A734-E2F4-3F4F-8BD1-29EE68022308}"/>
              </a:ext>
            </a:extLst>
          </p:cNvPr>
          <p:cNvSpPr>
            <a:spLocks noGrp="1"/>
          </p:cNvSpPr>
          <p:nvPr>
            <p:ph type="title"/>
          </p:nvPr>
        </p:nvSpPr>
        <p:spPr>
          <a:xfrm>
            <a:off x="0" y="78989"/>
            <a:ext cx="9905998" cy="1905000"/>
          </a:xfrm>
        </p:spPr>
        <p:txBody>
          <a:bodyPr/>
          <a:lstStyle/>
          <a:p>
            <a:r>
              <a:rPr lang="tr-TR" b="1" dirty="0">
                <a:effectLst/>
              </a:rPr>
              <a:t>STM32F103C8T6 ARM STM32 Basic STM Geliştirme Kartı</a:t>
            </a:r>
            <a:endParaRPr lang="tr-TR" dirty="0"/>
          </a:p>
        </p:txBody>
      </p:sp>
      <p:sp>
        <p:nvSpPr>
          <p:cNvPr id="3" name="İçerik Yer Tutucusu 2">
            <a:extLst>
              <a:ext uri="{FF2B5EF4-FFF2-40B4-BE49-F238E27FC236}">
                <a16:creationId xmlns:a16="http://schemas.microsoft.com/office/drawing/2014/main" id="{50F4B847-06DA-194B-8077-FE49CA2C837E}"/>
              </a:ext>
            </a:extLst>
          </p:cNvPr>
          <p:cNvSpPr>
            <a:spLocks noGrp="1"/>
          </p:cNvSpPr>
          <p:nvPr>
            <p:ph idx="1"/>
          </p:nvPr>
        </p:nvSpPr>
        <p:spPr>
          <a:xfrm>
            <a:off x="0" y="2062977"/>
            <a:ext cx="12192000" cy="4795024"/>
          </a:xfrm>
        </p:spPr>
        <p:txBody>
          <a:bodyPr>
            <a:normAutofit fontScale="70000" lnSpcReduction="20000"/>
          </a:bodyPr>
          <a:lstStyle/>
          <a:p>
            <a:r>
              <a:rPr lang="tr-TR" dirty="0">
                <a:effectLst/>
              </a:rPr>
              <a:t>STM32F103C8T6 ARM işlemcisini barındıran çekirdek bir karttır.</a:t>
            </a:r>
            <a:br>
              <a:rPr lang="tr-TR" dirty="0">
                <a:effectLst/>
              </a:rPr>
            </a:br>
            <a:r>
              <a:rPr lang="tr-TR" dirty="0">
                <a:effectLst/>
              </a:rPr>
              <a:t>8MHz ve 32.768Khz kristal devreleri </a:t>
            </a:r>
            <a:r>
              <a:rPr lang="tr-TR" dirty="0" err="1">
                <a:effectLst/>
              </a:rPr>
              <a:t>barındırı</a:t>
            </a:r>
            <a:r>
              <a:rPr lang="tr-TR" dirty="0">
                <a:effectLst/>
              </a:rPr>
              <a:t>.</a:t>
            </a:r>
            <a:br>
              <a:rPr lang="tr-TR" dirty="0">
                <a:effectLst/>
              </a:rPr>
            </a:br>
            <a:r>
              <a:rPr lang="tr-TR" dirty="0">
                <a:effectLst/>
              </a:rPr>
              <a:t>USB portundan güç alır</a:t>
            </a:r>
            <a:br>
              <a:rPr lang="tr-TR" dirty="0">
                <a:effectLst/>
              </a:rPr>
            </a:br>
            <a:r>
              <a:rPr lang="tr-TR" dirty="0" err="1">
                <a:effectLst/>
              </a:rPr>
              <a:t>Arduino</a:t>
            </a:r>
            <a:r>
              <a:rPr lang="tr-TR" dirty="0">
                <a:effectLst/>
              </a:rPr>
              <a:t> </a:t>
            </a:r>
            <a:r>
              <a:rPr lang="tr-TR" dirty="0" err="1">
                <a:effectLst/>
              </a:rPr>
              <a:t>nano</a:t>
            </a:r>
            <a:r>
              <a:rPr lang="tr-TR" dirty="0">
                <a:effectLst/>
              </a:rPr>
              <a:t> benzeri iki hat üzerinde I/O </a:t>
            </a:r>
            <a:r>
              <a:rPr lang="tr-TR" dirty="0" err="1">
                <a:effectLst/>
              </a:rPr>
              <a:t>pin</a:t>
            </a:r>
            <a:r>
              <a:rPr lang="tr-TR" dirty="0">
                <a:effectLst/>
              </a:rPr>
              <a:t> çıkışları verilmiştir.</a:t>
            </a:r>
            <a:br>
              <a:rPr lang="tr-TR" dirty="0">
                <a:effectLst/>
              </a:rPr>
            </a:br>
            <a:r>
              <a:rPr lang="tr-TR" dirty="0">
                <a:effectLst/>
              </a:rPr>
              <a:t>SWD </a:t>
            </a:r>
            <a:r>
              <a:rPr lang="tr-TR" dirty="0" err="1">
                <a:effectLst/>
              </a:rPr>
              <a:t>simulasyon</a:t>
            </a:r>
            <a:r>
              <a:rPr lang="tr-TR" dirty="0">
                <a:effectLst/>
              </a:rPr>
              <a:t> </a:t>
            </a:r>
            <a:r>
              <a:rPr lang="tr-TR" dirty="0" err="1">
                <a:effectLst/>
              </a:rPr>
              <a:t>debug</a:t>
            </a:r>
            <a:r>
              <a:rPr lang="tr-TR" dirty="0">
                <a:effectLst/>
              </a:rPr>
              <a:t> indirme </a:t>
            </a:r>
            <a:r>
              <a:rPr lang="tr-TR" dirty="0" err="1">
                <a:effectLst/>
              </a:rPr>
              <a:t>arayüzü</a:t>
            </a:r>
            <a:r>
              <a:rPr lang="tr-TR" dirty="0">
                <a:effectLst/>
              </a:rPr>
              <a:t> ile basitçe </a:t>
            </a:r>
            <a:r>
              <a:rPr lang="tr-TR" dirty="0" err="1">
                <a:effectLst/>
              </a:rPr>
              <a:t>debug</a:t>
            </a:r>
            <a:r>
              <a:rPr lang="tr-TR" dirty="0">
                <a:effectLst/>
              </a:rPr>
              <a:t> yapabilirsiniz.</a:t>
            </a:r>
            <a:br>
              <a:rPr lang="tr-TR" dirty="0">
                <a:effectLst/>
              </a:rPr>
            </a:br>
            <a:r>
              <a:rPr lang="tr-TR" dirty="0">
                <a:effectLst/>
              </a:rPr>
              <a:t>Micro USB </a:t>
            </a:r>
            <a:r>
              <a:rPr lang="tr-TR" dirty="0" err="1">
                <a:effectLst/>
              </a:rPr>
              <a:t>arayüzü</a:t>
            </a:r>
            <a:r>
              <a:rPr lang="tr-TR" dirty="0">
                <a:effectLst/>
              </a:rPr>
              <a:t> sayesinde kart ile haberleşme sağlayabilirsiniz.</a:t>
            </a:r>
            <a:br>
              <a:rPr lang="tr-TR" dirty="0">
                <a:effectLst/>
              </a:rPr>
            </a:br>
            <a:r>
              <a:rPr lang="tr-TR" dirty="0">
                <a:effectLst/>
              </a:rPr>
              <a:t>RTC kristali </a:t>
            </a:r>
            <a:r>
              <a:rPr lang="tr-TR" dirty="0" err="1">
                <a:effectLst/>
              </a:rPr>
              <a:t>Epson</a:t>
            </a:r>
            <a:r>
              <a:rPr lang="tr-TR" dirty="0">
                <a:effectLst/>
              </a:rPr>
              <a:t> marka kolay ve stabildir.</a:t>
            </a:r>
            <a:br>
              <a:rPr lang="tr-TR" dirty="0">
                <a:effectLst/>
              </a:rPr>
            </a:br>
            <a:r>
              <a:rPr lang="tr-TR" dirty="0" err="1">
                <a:effectLst/>
              </a:rPr>
              <a:t>Hedaer</a:t>
            </a:r>
            <a:r>
              <a:rPr lang="tr-TR" dirty="0">
                <a:effectLst/>
              </a:rPr>
              <a:t> </a:t>
            </a:r>
            <a:r>
              <a:rPr lang="tr-TR" dirty="0" err="1">
                <a:effectLst/>
              </a:rPr>
              <a:t>pinler</a:t>
            </a:r>
            <a:r>
              <a:rPr lang="tr-TR" dirty="0">
                <a:effectLst/>
              </a:rPr>
              <a:t> fabrika çıkışı </a:t>
            </a:r>
            <a:r>
              <a:rPr lang="tr-TR" dirty="0" err="1">
                <a:effectLst/>
              </a:rPr>
              <a:t>lehimlenmemiş</a:t>
            </a:r>
            <a:r>
              <a:rPr lang="tr-TR" dirty="0">
                <a:effectLst/>
              </a:rPr>
              <a:t> olarak ürünle birlikte verilir.</a:t>
            </a:r>
            <a:br>
              <a:rPr lang="tr-TR" dirty="0">
                <a:effectLst/>
              </a:rPr>
            </a:br>
            <a:r>
              <a:rPr lang="tr-TR" dirty="0" err="1">
                <a:effectLst/>
              </a:rPr>
              <a:t>Deryeliyici</a:t>
            </a:r>
            <a:r>
              <a:rPr lang="tr-TR" dirty="0">
                <a:effectLst/>
              </a:rPr>
              <a:t> olarak </a:t>
            </a:r>
            <a:r>
              <a:rPr lang="tr-TR" dirty="0" err="1">
                <a:effectLst/>
              </a:rPr>
              <a:t>Keil</a:t>
            </a:r>
            <a:r>
              <a:rPr lang="tr-TR" dirty="0">
                <a:effectLst/>
              </a:rPr>
              <a:t> ve IAR kullanılabilir. J-Link veya USART1 prosedürü kullanılabilir.</a:t>
            </a:r>
          </a:p>
          <a:p>
            <a:r>
              <a:rPr lang="tr-TR" dirty="0">
                <a:effectLst/>
              </a:rPr>
              <a:t> </a:t>
            </a:r>
          </a:p>
          <a:p>
            <a:r>
              <a:rPr lang="tr-TR" b="1" u="sng" dirty="0">
                <a:effectLst/>
              </a:rPr>
              <a:t>IC özellikleri:</a:t>
            </a:r>
            <a:endParaRPr lang="tr-TR" dirty="0">
              <a:effectLst/>
            </a:endParaRPr>
          </a:p>
          <a:p>
            <a:r>
              <a:rPr lang="tr-TR" dirty="0">
                <a:effectLst/>
              </a:rPr>
              <a:t>STM32F103C8T6 entegresi.</a:t>
            </a:r>
            <a:br>
              <a:rPr lang="tr-TR" dirty="0">
                <a:effectLst/>
              </a:rPr>
            </a:br>
            <a:r>
              <a:rPr lang="tr-TR" dirty="0">
                <a:effectLst/>
              </a:rPr>
              <a:t>Paket tipi: LQFP;</a:t>
            </a:r>
            <a:br>
              <a:rPr lang="tr-TR" dirty="0">
                <a:effectLst/>
              </a:rPr>
            </a:br>
            <a:r>
              <a:rPr lang="tr-TR" dirty="0" err="1">
                <a:effectLst/>
              </a:rPr>
              <a:t>Pin</a:t>
            </a:r>
            <a:r>
              <a:rPr lang="tr-TR" dirty="0">
                <a:effectLst/>
              </a:rPr>
              <a:t> sayısı: 48;</a:t>
            </a:r>
            <a:br>
              <a:rPr lang="tr-TR" dirty="0">
                <a:effectLst/>
              </a:rPr>
            </a:br>
            <a:r>
              <a:rPr lang="tr-TR" dirty="0">
                <a:effectLst/>
              </a:rPr>
              <a:t>Çekirdek: Cortex-M3;</a:t>
            </a:r>
            <a:br>
              <a:rPr lang="tr-TR" dirty="0">
                <a:effectLst/>
              </a:rPr>
            </a:br>
            <a:r>
              <a:rPr lang="tr-TR" dirty="0">
                <a:effectLst/>
              </a:rPr>
              <a:t>Çalışma Frekansı: 72MHz;</a:t>
            </a:r>
            <a:br>
              <a:rPr lang="tr-TR" dirty="0">
                <a:effectLst/>
              </a:rPr>
            </a:br>
            <a:r>
              <a:rPr lang="tr-TR" dirty="0">
                <a:effectLst/>
              </a:rPr>
              <a:t>Depolama Kaynakları: 64K </a:t>
            </a:r>
            <a:r>
              <a:rPr lang="tr-TR" dirty="0" err="1">
                <a:effectLst/>
              </a:rPr>
              <a:t>Byte</a:t>
            </a:r>
            <a:r>
              <a:rPr lang="tr-TR" dirty="0">
                <a:effectLst/>
              </a:rPr>
              <a:t> Flash, 20KByte SRAM;</a:t>
            </a:r>
            <a:br>
              <a:rPr lang="tr-TR" dirty="0">
                <a:effectLst/>
              </a:rPr>
            </a:br>
            <a:r>
              <a:rPr lang="tr-TR" dirty="0" err="1">
                <a:effectLst/>
              </a:rPr>
              <a:t>Arayüz</a:t>
            </a:r>
            <a:r>
              <a:rPr lang="tr-TR" dirty="0">
                <a:effectLst/>
              </a:rPr>
              <a:t> Kaynakları: 2x SPI, 3x USART, 2x I2C, 1x CAN, 37x I / O </a:t>
            </a:r>
            <a:r>
              <a:rPr lang="tr-TR" dirty="0" err="1">
                <a:effectLst/>
              </a:rPr>
              <a:t>ports</a:t>
            </a:r>
            <a:r>
              <a:rPr lang="tr-TR" dirty="0">
                <a:effectLst/>
              </a:rPr>
              <a:t>,</a:t>
            </a:r>
            <a:br>
              <a:rPr lang="tr-TR" dirty="0">
                <a:effectLst/>
              </a:rPr>
            </a:br>
            <a:r>
              <a:rPr lang="tr-TR" dirty="0">
                <a:effectLst/>
              </a:rPr>
              <a:t>Analog-</a:t>
            </a:r>
            <a:r>
              <a:rPr lang="tr-TR" dirty="0" err="1">
                <a:effectLst/>
              </a:rPr>
              <a:t>digital</a:t>
            </a:r>
            <a:r>
              <a:rPr lang="tr-TR" dirty="0">
                <a:effectLst/>
              </a:rPr>
              <a:t> çevirim: 2x ADC (12-bit / 16-kanal)</a:t>
            </a:r>
            <a:br>
              <a:rPr lang="tr-TR" dirty="0">
                <a:effectLst/>
              </a:rPr>
            </a:br>
            <a:r>
              <a:rPr lang="tr-TR" dirty="0" err="1">
                <a:effectLst/>
              </a:rPr>
              <a:t>Timers</a:t>
            </a:r>
            <a:r>
              <a:rPr lang="tr-TR" dirty="0">
                <a:effectLst/>
              </a:rPr>
              <a:t>: 3 genel </a:t>
            </a:r>
            <a:r>
              <a:rPr lang="tr-TR" dirty="0" err="1">
                <a:effectLst/>
              </a:rPr>
              <a:t>timer</a:t>
            </a:r>
            <a:r>
              <a:rPr lang="tr-TR" dirty="0">
                <a:effectLst/>
              </a:rPr>
              <a:t> ve 1 </a:t>
            </a:r>
            <a:r>
              <a:rPr lang="tr-TR" dirty="0" err="1">
                <a:effectLst/>
              </a:rPr>
              <a:t>advanced</a:t>
            </a:r>
            <a:r>
              <a:rPr lang="tr-TR" dirty="0">
                <a:effectLst/>
              </a:rPr>
              <a:t> </a:t>
            </a:r>
            <a:r>
              <a:rPr lang="tr-TR" dirty="0" err="1">
                <a:effectLst/>
              </a:rPr>
              <a:t>timer</a:t>
            </a:r>
            <a:br>
              <a:rPr lang="tr-TR" dirty="0">
                <a:effectLst/>
              </a:rPr>
            </a:br>
            <a:r>
              <a:rPr lang="tr-TR" dirty="0" err="1">
                <a:effectLst/>
              </a:rPr>
              <a:t>Debug</a:t>
            </a:r>
            <a:r>
              <a:rPr lang="tr-TR" dirty="0">
                <a:effectLst/>
              </a:rPr>
              <a:t> </a:t>
            </a:r>
            <a:r>
              <a:rPr lang="tr-TR" dirty="0" err="1">
                <a:effectLst/>
              </a:rPr>
              <a:t>Download</a:t>
            </a:r>
            <a:r>
              <a:rPr lang="tr-TR" dirty="0">
                <a:effectLst/>
              </a:rPr>
              <a:t>: </a:t>
            </a:r>
            <a:r>
              <a:rPr lang="tr-TR" dirty="0" err="1">
                <a:effectLst/>
              </a:rPr>
              <a:t>Support</a:t>
            </a:r>
            <a:r>
              <a:rPr lang="tr-TR" dirty="0">
                <a:effectLst/>
              </a:rPr>
              <a:t> JTAG / SWD </a:t>
            </a:r>
            <a:r>
              <a:rPr lang="tr-TR" dirty="0" err="1">
                <a:effectLst/>
              </a:rPr>
              <a:t>debug</a:t>
            </a:r>
            <a:r>
              <a:rPr lang="tr-TR" dirty="0">
                <a:effectLst/>
              </a:rPr>
              <a:t> </a:t>
            </a:r>
            <a:r>
              <a:rPr lang="tr-TR" dirty="0" err="1">
                <a:effectLst/>
              </a:rPr>
              <a:t>interface</a:t>
            </a:r>
            <a:r>
              <a:rPr lang="tr-TR" dirty="0">
                <a:effectLst/>
              </a:rPr>
              <a:t> </a:t>
            </a:r>
            <a:r>
              <a:rPr lang="tr-TR" dirty="0" err="1">
                <a:effectLst/>
              </a:rPr>
              <a:t>to</a:t>
            </a:r>
            <a:r>
              <a:rPr lang="tr-TR" dirty="0">
                <a:effectLst/>
              </a:rPr>
              <a:t> </a:t>
            </a:r>
            <a:r>
              <a:rPr lang="tr-TR" dirty="0" err="1">
                <a:effectLst/>
              </a:rPr>
              <a:t>download</a:t>
            </a:r>
            <a:r>
              <a:rPr lang="tr-TR" dirty="0">
                <a:effectLst/>
              </a:rPr>
              <a:t>, </a:t>
            </a:r>
            <a:r>
              <a:rPr lang="tr-TR" dirty="0" err="1">
                <a:effectLst/>
              </a:rPr>
              <a:t>support</a:t>
            </a:r>
            <a:r>
              <a:rPr lang="tr-TR" dirty="0">
                <a:effectLst/>
              </a:rPr>
              <a:t> </a:t>
            </a:r>
            <a:r>
              <a:rPr lang="tr-TR" dirty="0" err="1">
                <a:effectLst/>
              </a:rPr>
              <a:t>for</a:t>
            </a:r>
            <a:r>
              <a:rPr lang="tr-TR" dirty="0">
                <a:effectLst/>
              </a:rPr>
              <a:t> IAP.</a:t>
            </a:r>
            <a:br>
              <a:rPr lang="tr-TR" dirty="0">
                <a:effectLst/>
              </a:rPr>
            </a:br>
            <a:r>
              <a:rPr lang="tr-TR" dirty="0">
                <a:effectLst/>
              </a:rPr>
              <a:t>RT9193: 3.3V </a:t>
            </a:r>
            <a:r>
              <a:rPr lang="tr-TR" dirty="0" err="1">
                <a:effectLst/>
              </a:rPr>
              <a:t>regulator</a:t>
            </a:r>
            <a:r>
              <a:rPr lang="tr-TR" dirty="0">
                <a:effectLst/>
              </a:rPr>
              <a:t> </a:t>
            </a:r>
            <a:r>
              <a:rPr lang="tr-TR" dirty="0" err="1">
                <a:effectLst/>
              </a:rPr>
              <a:t>chip</a:t>
            </a:r>
            <a:r>
              <a:rPr lang="tr-TR" dirty="0">
                <a:effectLst/>
              </a:rPr>
              <a:t>,  300mA maksimum çıkış voltajı</a:t>
            </a:r>
            <a:br>
              <a:rPr lang="tr-TR" dirty="0">
                <a:effectLst/>
              </a:rPr>
            </a:br>
            <a:r>
              <a:rPr lang="tr-TR" dirty="0">
                <a:effectLst/>
              </a:rPr>
              <a:t> </a:t>
            </a:r>
          </a:p>
          <a:p>
            <a:r>
              <a:rPr lang="tr-TR" dirty="0">
                <a:solidFill>
                  <a:srgbClr val="FF0000"/>
                </a:solidFill>
                <a:effectLst/>
              </a:rPr>
              <a:t>BOYUT : 53mm x 22mm</a:t>
            </a:r>
          </a:p>
          <a:p>
            <a:endParaRPr lang="tr-TR" dirty="0">
              <a:effectLst/>
            </a:endParaRPr>
          </a:p>
          <a:p>
            <a:endParaRPr lang="tr-TR" dirty="0"/>
          </a:p>
        </p:txBody>
      </p:sp>
      <p:pic>
        <p:nvPicPr>
          <p:cNvPr id="5" name="Resim 4">
            <a:extLst>
              <a:ext uri="{FF2B5EF4-FFF2-40B4-BE49-F238E27FC236}">
                <a16:creationId xmlns:a16="http://schemas.microsoft.com/office/drawing/2014/main" id="{ABD52B85-871D-E04B-AE5D-7E5C26E996E9}"/>
              </a:ext>
            </a:extLst>
          </p:cNvPr>
          <p:cNvPicPr>
            <a:picLocks noChangeAspect="1"/>
          </p:cNvPicPr>
          <p:nvPr/>
        </p:nvPicPr>
        <p:blipFill>
          <a:blip r:embed="rId2"/>
          <a:stretch>
            <a:fillRect/>
          </a:stretch>
        </p:blipFill>
        <p:spPr>
          <a:xfrm>
            <a:off x="8512098" y="0"/>
            <a:ext cx="3679902" cy="3679902"/>
          </a:xfrm>
          <a:prstGeom prst="rect">
            <a:avLst/>
          </a:prstGeom>
        </p:spPr>
      </p:pic>
    </p:spTree>
    <p:extLst>
      <p:ext uri="{BB962C8B-B14F-4D97-AF65-F5344CB8AC3E}">
        <p14:creationId xmlns:p14="http://schemas.microsoft.com/office/powerpoint/2010/main" val="1569040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927CEF-8E51-3D47-9D9E-558AB5E4C9B5}"/>
              </a:ext>
            </a:extLst>
          </p:cNvPr>
          <p:cNvSpPr>
            <a:spLocks noGrp="1"/>
          </p:cNvSpPr>
          <p:nvPr>
            <p:ph type="title"/>
          </p:nvPr>
        </p:nvSpPr>
        <p:spPr>
          <a:xfrm>
            <a:off x="0" y="0"/>
            <a:ext cx="9905998" cy="1905000"/>
          </a:xfrm>
        </p:spPr>
        <p:txBody>
          <a:bodyPr/>
          <a:lstStyle/>
          <a:p>
            <a:r>
              <a:rPr lang="tr-TR" dirty="0">
                <a:effectLst/>
              </a:rPr>
              <a:t>STM32F407 </a:t>
            </a:r>
            <a:r>
              <a:rPr lang="tr-TR" dirty="0" err="1">
                <a:effectLst/>
              </a:rPr>
              <a:t>Discovery</a:t>
            </a:r>
            <a:br>
              <a:rPr lang="tr-TR" dirty="0">
                <a:effectLst/>
              </a:rPr>
            </a:br>
            <a:endParaRPr lang="tr-TR" dirty="0"/>
          </a:p>
        </p:txBody>
      </p:sp>
      <p:sp>
        <p:nvSpPr>
          <p:cNvPr id="3" name="İçerik Yer Tutucusu 2">
            <a:extLst>
              <a:ext uri="{FF2B5EF4-FFF2-40B4-BE49-F238E27FC236}">
                <a16:creationId xmlns:a16="http://schemas.microsoft.com/office/drawing/2014/main" id="{69840BDB-02E6-374B-8D7D-5ACD5EB10428}"/>
              </a:ext>
            </a:extLst>
          </p:cNvPr>
          <p:cNvSpPr>
            <a:spLocks noGrp="1"/>
          </p:cNvSpPr>
          <p:nvPr>
            <p:ph idx="1"/>
          </p:nvPr>
        </p:nvSpPr>
        <p:spPr>
          <a:xfrm>
            <a:off x="0" y="1371600"/>
            <a:ext cx="12192000" cy="5564459"/>
          </a:xfrm>
        </p:spPr>
        <p:txBody>
          <a:bodyPr>
            <a:normAutofit fontScale="62500" lnSpcReduction="20000"/>
          </a:bodyPr>
          <a:lstStyle/>
          <a:p>
            <a:r>
              <a:rPr lang="tr-TR" dirty="0">
                <a:effectLst/>
              </a:rPr>
              <a:t>STM32F407 kısaca 168 </a:t>
            </a:r>
            <a:r>
              <a:rPr lang="tr-TR" dirty="0" err="1">
                <a:effectLst/>
              </a:rPr>
              <a:t>Mhz</a:t>
            </a:r>
            <a:r>
              <a:rPr lang="tr-TR" dirty="0">
                <a:effectLst/>
              </a:rPr>
              <a:t> saat frekansına sahip 32-bit’lik bir </a:t>
            </a:r>
            <a:r>
              <a:rPr lang="tr-TR" dirty="0" err="1">
                <a:effectLst/>
              </a:rPr>
              <a:t>mikrodenetleyicidir</a:t>
            </a:r>
            <a:r>
              <a:rPr lang="tr-TR" dirty="0">
                <a:effectLst/>
              </a:rPr>
              <a:t>. Özellikle DSP uygulamalarında , içerisinde bir çok alt sistemler olan yapıların ana beyni olarak kullanılmaktadır. Üzerinde STM32F4VG çekirdeğini barındırmaktadır. 3-eksen ivme ölçer , dahili ses girişi ve buna bağlı dijital analog dönüştürücü , 4 adet programlanabilir LED , 2 adet buton barındırır. Yukarıdaki resimde kırmızı yuvarlak içine alınan bölge kitin kendi çekirdeğine ve programlayıcı bölgede bulunan SWD </a:t>
            </a:r>
            <a:r>
              <a:rPr lang="tr-TR" dirty="0" err="1">
                <a:effectLst/>
              </a:rPr>
              <a:t>pinleri</a:t>
            </a:r>
            <a:r>
              <a:rPr lang="tr-TR" dirty="0">
                <a:effectLst/>
              </a:rPr>
              <a:t> ile başka </a:t>
            </a:r>
            <a:r>
              <a:rPr lang="tr-TR" dirty="0" err="1">
                <a:effectLst/>
              </a:rPr>
              <a:t>arm</a:t>
            </a:r>
            <a:r>
              <a:rPr lang="tr-TR" dirty="0">
                <a:effectLst/>
              </a:rPr>
              <a:t> mimarileri de program yapabileceğiniz st-linkV2 kısmıdır.</a:t>
            </a:r>
          </a:p>
          <a:p>
            <a:r>
              <a:rPr lang="tr-TR" dirty="0">
                <a:effectLst/>
              </a:rPr>
              <a:t>STM32F407 Teknik Özellikleri</a:t>
            </a:r>
          </a:p>
          <a:p>
            <a:r>
              <a:rPr lang="tr-TR" dirty="0">
                <a:effectLst/>
              </a:rPr>
              <a:t>32-bit ARM Cortex-M4F çekirdeğine sahip STM32F407VGT6 </a:t>
            </a:r>
            <a:r>
              <a:rPr lang="tr-TR" dirty="0" err="1">
                <a:effectLst/>
              </a:rPr>
              <a:t>mikrodenetleyicisi</a:t>
            </a:r>
            <a:r>
              <a:rPr lang="tr-TR" dirty="0">
                <a:effectLst/>
              </a:rPr>
              <a:t>, 1 MB Flash ve 192 KB RAM</a:t>
            </a:r>
          </a:p>
          <a:p>
            <a:r>
              <a:rPr lang="tr-TR" dirty="0">
                <a:effectLst/>
              </a:rPr>
              <a:t>Dahili ST-LINK/V2 JTAG </a:t>
            </a:r>
            <a:r>
              <a:rPr lang="tr-TR" dirty="0" err="1">
                <a:effectLst/>
              </a:rPr>
              <a:t>Debugger</a:t>
            </a:r>
            <a:endParaRPr lang="tr-TR" dirty="0">
              <a:effectLst/>
            </a:endParaRPr>
          </a:p>
          <a:p>
            <a:r>
              <a:rPr lang="tr-TR" dirty="0">
                <a:effectLst/>
              </a:rPr>
              <a:t>USB veya harici kaynaktan doğrudan 5v ile çalışabilme</a:t>
            </a:r>
          </a:p>
          <a:p>
            <a:r>
              <a:rPr lang="tr-TR" dirty="0">
                <a:effectLst/>
              </a:rPr>
              <a:t>3 V ve 5 V </a:t>
            </a:r>
            <a:r>
              <a:rPr lang="tr-TR" dirty="0" err="1">
                <a:effectLst/>
              </a:rPr>
              <a:t>luk</a:t>
            </a:r>
            <a:r>
              <a:rPr lang="tr-TR" dirty="0">
                <a:effectLst/>
              </a:rPr>
              <a:t> çıkış </a:t>
            </a:r>
            <a:r>
              <a:rPr lang="tr-TR" dirty="0" err="1">
                <a:effectLst/>
              </a:rPr>
              <a:t>pinleri</a:t>
            </a:r>
            <a:endParaRPr lang="tr-TR" dirty="0">
              <a:effectLst/>
            </a:endParaRPr>
          </a:p>
          <a:p>
            <a:r>
              <a:rPr lang="tr-TR" dirty="0">
                <a:effectLst/>
              </a:rPr>
              <a:t>3-eksen dijital ivmeölçer (</a:t>
            </a:r>
            <a:r>
              <a:rPr lang="tr-TR" dirty="0">
                <a:effectLst/>
                <a:hlinkClick r:id="rId2"/>
              </a:rPr>
              <a:t>LIS302DL</a:t>
            </a:r>
            <a:r>
              <a:rPr lang="tr-TR" dirty="0">
                <a:effectLst/>
              </a:rPr>
              <a:t>)</a:t>
            </a:r>
          </a:p>
          <a:p>
            <a:r>
              <a:rPr lang="tr-TR" dirty="0" err="1">
                <a:effectLst/>
              </a:rPr>
              <a:t>Omni-Directional</a:t>
            </a:r>
            <a:r>
              <a:rPr lang="tr-TR" dirty="0">
                <a:effectLst/>
              </a:rPr>
              <a:t> Mikrofon (</a:t>
            </a:r>
            <a:r>
              <a:rPr lang="tr-TR" dirty="0">
                <a:effectLst/>
                <a:hlinkClick r:id="rId3"/>
              </a:rPr>
              <a:t>MP45DT02</a:t>
            </a:r>
            <a:r>
              <a:rPr lang="tr-TR" dirty="0">
                <a:effectLst/>
              </a:rPr>
              <a:t>)</a:t>
            </a:r>
          </a:p>
          <a:p>
            <a:r>
              <a:rPr lang="tr-TR" dirty="0">
                <a:effectLst/>
              </a:rPr>
              <a:t>D sınıfı </a:t>
            </a:r>
            <a:r>
              <a:rPr lang="tr-TR" dirty="0" err="1">
                <a:effectLst/>
              </a:rPr>
              <a:t>yükselteçli</a:t>
            </a:r>
            <a:r>
              <a:rPr lang="tr-TR" dirty="0">
                <a:effectLst/>
              </a:rPr>
              <a:t> ses sürücü çipi(CS43L22)</a:t>
            </a:r>
          </a:p>
          <a:p>
            <a:r>
              <a:rPr lang="tr-TR" dirty="0">
                <a:effectLst/>
              </a:rPr>
              <a:t>Sekiz adet LED:</a:t>
            </a:r>
          </a:p>
          <a:p>
            <a:pPr lvl="1"/>
            <a:r>
              <a:rPr lang="tr-TR" dirty="0">
                <a:effectLst/>
              </a:rPr>
              <a:t>LD1 (kırmızı/yeşil)(USB haberleşmesi için)</a:t>
            </a:r>
          </a:p>
          <a:p>
            <a:pPr lvl="1"/>
            <a:r>
              <a:rPr lang="tr-TR" dirty="0">
                <a:effectLst/>
              </a:rPr>
              <a:t>3v3 </a:t>
            </a:r>
            <a:r>
              <a:rPr lang="tr-TR" dirty="0" err="1">
                <a:effectLst/>
              </a:rPr>
              <a:t>power</a:t>
            </a:r>
            <a:r>
              <a:rPr lang="tr-TR" dirty="0">
                <a:effectLst/>
              </a:rPr>
              <a:t> on/</a:t>
            </a:r>
            <a:r>
              <a:rPr lang="tr-TR" dirty="0" err="1">
                <a:effectLst/>
              </a:rPr>
              <a:t>off</a:t>
            </a:r>
            <a:r>
              <a:rPr lang="tr-TR" dirty="0">
                <a:effectLst/>
              </a:rPr>
              <a:t> </a:t>
            </a:r>
            <a:r>
              <a:rPr lang="tr-TR" dirty="0" err="1">
                <a:effectLst/>
              </a:rPr>
              <a:t>LEDi</a:t>
            </a:r>
            <a:endParaRPr lang="tr-TR" dirty="0">
              <a:effectLst/>
            </a:endParaRPr>
          </a:p>
          <a:p>
            <a:pPr lvl="1"/>
            <a:r>
              <a:rPr lang="tr-TR" dirty="0">
                <a:effectLst/>
              </a:rPr>
              <a:t>Dört adet kullanıcı </a:t>
            </a:r>
            <a:r>
              <a:rPr lang="tr-TR" dirty="0" err="1">
                <a:effectLst/>
              </a:rPr>
              <a:t>LEDi</a:t>
            </a:r>
            <a:r>
              <a:rPr lang="tr-TR" dirty="0">
                <a:effectLst/>
              </a:rPr>
              <a:t>, LD3 (turuncu), LD4 (yeşil), LD5 (kırmızı) ve LD6 (mavi)</a:t>
            </a:r>
          </a:p>
          <a:p>
            <a:pPr lvl="1"/>
            <a:r>
              <a:rPr lang="tr-TR" dirty="0">
                <a:effectLst/>
              </a:rPr>
              <a:t>2 adet USB OTG </a:t>
            </a:r>
            <a:r>
              <a:rPr lang="tr-TR" dirty="0" err="1">
                <a:effectLst/>
              </a:rPr>
              <a:t>LEDi</a:t>
            </a:r>
            <a:r>
              <a:rPr lang="tr-TR" dirty="0">
                <a:effectLst/>
              </a:rPr>
              <a:t>, LD7 (yeşil) ve LD8 (kırmızı)</a:t>
            </a:r>
          </a:p>
          <a:p>
            <a:r>
              <a:rPr lang="tr-TR" dirty="0">
                <a:effectLst/>
              </a:rPr>
              <a:t>Bir adet </a:t>
            </a:r>
            <a:r>
              <a:rPr lang="tr-TR" dirty="0" err="1">
                <a:effectLst/>
              </a:rPr>
              <a:t>Reset</a:t>
            </a:r>
            <a:r>
              <a:rPr lang="tr-TR" dirty="0">
                <a:effectLst/>
              </a:rPr>
              <a:t> ve bir adet kullanıcı tanımlı buton</a:t>
            </a:r>
          </a:p>
          <a:p>
            <a:r>
              <a:rPr lang="tr-TR" dirty="0">
                <a:effectLst/>
              </a:rPr>
              <a:t>USB OTG için mikro-AB </a:t>
            </a:r>
            <a:r>
              <a:rPr lang="tr-TR" dirty="0" err="1">
                <a:effectLst/>
              </a:rPr>
              <a:t>konnektör</a:t>
            </a:r>
            <a:r>
              <a:rPr lang="tr-TR" dirty="0">
                <a:effectLst/>
              </a:rPr>
              <a:t>.</a:t>
            </a:r>
          </a:p>
          <a:p>
            <a:r>
              <a:rPr lang="tr-TR" dirty="0">
                <a:effectLst/>
              </a:rPr>
              <a:t>100 </a:t>
            </a:r>
            <a:r>
              <a:rPr lang="tr-TR" dirty="0" err="1">
                <a:effectLst/>
              </a:rPr>
              <a:t>pin’in</a:t>
            </a:r>
            <a:r>
              <a:rPr lang="tr-TR" dirty="0">
                <a:effectLst/>
              </a:rPr>
              <a:t> tamamını kullanabilmeye imkan tanıyan çıkışlar.</a:t>
            </a:r>
          </a:p>
          <a:p>
            <a:r>
              <a:rPr lang="tr-TR" dirty="0">
                <a:solidFill>
                  <a:srgbClr val="FF0000"/>
                </a:solidFill>
                <a:effectLst/>
              </a:rPr>
              <a:t>BOYUT : 20cm x 18cm x 10cm (bu değer yanlış olabilir. Kaynak çok az.)</a:t>
            </a:r>
          </a:p>
          <a:p>
            <a:endParaRPr lang="tr-TR" dirty="0">
              <a:effectLst/>
            </a:endParaRPr>
          </a:p>
          <a:p>
            <a:endParaRPr lang="tr-TR" dirty="0"/>
          </a:p>
        </p:txBody>
      </p:sp>
      <p:pic>
        <p:nvPicPr>
          <p:cNvPr id="5" name="Resim 4">
            <a:extLst>
              <a:ext uri="{FF2B5EF4-FFF2-40B4-BE49-F238E27FC236}">
                <a16:creationId xmlns:a16="http://schemas.microsoft.com/office/drawing/2014/main" id="{B7947857-DBFB-EA4E-9960-ACB0103EBC5D}"/>
              </a:ext>
            </a:extLst>
          </p:cNvPr>
          <p:cNvPicPr>
            <a:picLocks noChangeAspect="1"/>
          </p:cNvPicPr>
          <p:nvPr/>
        </p:nvPicPr>
        <p:blipFill>
          <a:blip r:embed="rId4"/>
          <a:stretch>
            <a:fillRect/>
          </a:stretch>
        </p:blipFill>
        <p:spPr>
          <a:xfrm>
            <a:off x="4495799" y="3193536"/>
            <a:ext cx="2000560" cy="1501486"/>
          </a:xfrm>
          <a:prstGeom prst="rect">
            <a:avLst/>
          </a:prstGeom>
        </p:spPr>
      </p:pic>
      <p:sp>
        <p:nvSpPr>
          <p:cNvPr id="6" name="Metin kutusu 5">
            <a:extLst>
              <a:ext uri="{FF2B5EF4-FFF2-40B4-BE49-F238E27FC236}">
                <a16:creationId xmlns:a16="http://schemas.microsoft.com/office/drawing/2014/main" id="{3D948E5E-06A8-9048-BE1F-55B6BA4145C3}"/>
              </a:ext>
            </a:extLst>
          </p:cNvPr>
          <p:cNvSpPr txBox="1"/>
          <p:nvPr/>
        </p:nvSpPr>
        <p:spPr>
          <a:xfrm>
            <a:off x="7125628" y="2857500"/>
            <a:ext cx="5066372" cy="2308324"/>
          </a:xfrm>
          <a:prstGeom prst="rect">
            <a:avLst/>
          </a:prstGeom>
          <a:noFill/>
        </p:spPr>
        <p:txBody>
          <a:bodyPr wrap="square" rtlCol="0">
            <a:spAutoFit/>
          </a:bodyPr>
          <a:lstStyle/>
          <a:p>
            <a:r>
              <a:rPr lang="tr-TR" dirty="0">
                <a:solidFill>
                  <a:srgbClr val="FF0000"/>
                </a:solidFill>
              </a:rPr>
              <a:t>Programlaması Nasıl Yapılır ?</a:t>
            </a:r>
          </a:p>
          <a:p>
            <a:r>
              <a:rPr lang="tr-TR" dirty="0">
                <a:solidFill>
                  <a:srgbClr val="FF0000"/>
                </a:solidFill>
              </a:rPr>
              <a:t>*programlaması diğer kartlara göre zordur. Kartı ilk önce bilgisayara tanıtıp derleyip ide ile yazmamız gerekiyor.</a:t>
            </a:r>
          </a:p>
          <a:p>
            <a:endParaRPr lang="tr-TR" dirty="0">
              <a:solidFill>
                <a:srgbClr val="FF0000"/>
              </a:solidFill>
            </a:endParaRPr>
          </a:p>
          <a:p>
            <a:r>
              <a:rPr lang="tr-TR" dirty="0">
                <a:solidFill>
                  <a:srgbClr val="FF0000"/>
                </a:solidFill>
              </a:rPr>
              <a:t>Programlama linki:</a:t>
            </a:r>
          </a:p>
          <a:p>
            <a:r>
              <a:rPr lang="tr-TR" dirty="0">
                <a:solidFill>
                  <a:srgbClr val="FF0000"/>
                </a:solidFill>
              </a:rPr>
              <a:t>(</a:t>
            </a:r>
            <a:r>
              <a:rPr lang="tr-TR" dirty="0" err="1">
                <a:solidFill>
                  <a:srgbClr val="FF0000"/>
                </a:solidFill>
              </a:rPr>
              <a:t>https</a:t>
            </a:r>
            <a:r>
              <a:rPr lang="tr-TR" dirty="0">
                <a:solidFill>
                  <a:srgbClr val="FF0000"/>
                </a:solidFill>
              </a:rPr>
              <a:t>://</a:t>
            </a:r>
            <a:r>
              <a:rPr lang="tr-TR" dirty="0" err="1">
                <a:solidFill>
                  <a:srgbClr val="FF0000"/>
                </a:solidFill>
              </a:rPr>
              <a:t>maker.robotistan.com</a:t>
            </a:r>
            <a:r>
              <a:rPr lang="tr-TR" dirty="0">
                <a:solidFill>
                  <a:srgbClr val="FF0000"/>
                </a:solidFill>
              </a:rPr>
              <a:t>/stm32f407-discovery-baslangic-rehberi/)</a:t>
            </a:r>
          </a:p>
        </p:txBody>
      </p:sp>
    </p:spTree>
    <p:extLst>
      <p:ext uri="{BB962C8B-B14F-4D97-AF65-F5344CB8AC3E}">
        <p14:creationId xmlns:p14="http://schemas.microsoft.com/office/powerpoint/2010/main" val="2446748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C36BF84-EE5A-E14F-9C5D-A653C0B2AA29}"/>
              </a:ext>
            </a:extLst>
          </p:cNvPr>
          <p:cNvSpPr>
            <a:spLocks noGrp="1"/>
          </p:cNvSpPr>
          <p:nvPr>
            <p:ph idx="1"/>
          </p:nvPr>
        </p:nvSpPr>
        <p:spPr>
          <a:xfrm>
            <a:off x="758283" y="423747"/>
            <a:ext cx="10289128" cy="5367454"/>
          </a:xfrm>
        </p:spPr>
        <p:txBody>
          <a:bodyPr/>
          <a:lstStyle/>
          <a:p>
            <a:r>
              <a:rPr lang="tr-TR" dirty="0"/>
              <a:t>Kısacası delikli tahta üzerine yaptığımız kabloların bir lehim yolu çizilerek düzenli bir şekilde karta basılmasıdır. Delikli tahtadaki gibi bir risk taşımamaktadır. Örneğin kablo kopar mı , lehim çıkar mı gibisinden.</a:t>
            </a:r>
          </a:p>
          <a:p>
            <a:r>
              <a:rPr lang="tr-TR" dirty="0"/>
              <a:t>Türkiye ve yurt dışında bastırılabilir. Seçenekler çoktur.</a:t>
            </a:r>
          </a:p>
          <a:p>
            <a:endParaRPr lang="tr-TR" dirty="0"/>
          </a:p>
        </p:txBody>
      </p:sp>
    </p:spTree>
    <p:extLst>
      <p:ext uri="{BB962C8B-B14F-4D97-AF65-F5344CB8AC3E}">
        <p14:creationId xmlns:p14="http://schemas.microsoft.com/office/powerpoint/2010/main" val="651287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FC3932-4AD8-584E-A387-1BCC024DE824}"/>
              </a:ext>
            </a:extLst>
          </p:cNvPr>
          <p:cNvSpPr>
            <a:spLocks noGrp="1"/>
          </p:cNvSpPr>
          <p:nvPr>
            <p:ph type="title"/>
          </p:nvPr>
        </p:nvSpPr>
        <p:spPr>
          <a:xfrm>
            <a:off x="4893662" y="618892"/>
            <a:ext cx="2404675" cy="895815"/>
          </a:xfrm>
        </p:spPr>
        <p:txBody>
          <a:bodyPr/>
          <a:lstStyle/>
          <a:p>
            <a:r>
              <a:rPr lang="tr-TR" b="1" dirty="0"/>
              <a:t>RASPBERRY</a:t>
            </a:r>
          </a:p>
        </p:txBody>
      </p:sp>
      <p:sp>
        <p:nvSpPr>
          <p:cNvPr id="3" name="İçerik Yer Tutucusu 2">
            <a:extLst>
              <a:ext uri="{FF2B5EF4-FFF2-40B4-BE49-F238E27FC236}">
                <a16:creationId xmlns:a16="http://schemas.microsoft.com/office/drawing/2014/main" id="{2AF25B9D-D544-AF4F-BA0B-8303997A1AD0}"/>
              </a:ext>
            </a:extLst>
          </p:cNvPr>
          <p:cNvSpPr>
            <a:spLocks noGrp="1"/>
          </p:cNvSpPr>
          <p:nvPr>
            <p:ph idx="1"/>
          </p:nvPr>
        </p:nvSpPr>
        <p:spPr>
          <a:xfrm>
            <a:off x="1143000" y="1418062"/>
            <a:ext cx="9905998" cy="3124201"/>
          </a:xfrm>
        </p:spPr>
        <p:txBody>
          <a:bodyPr/>
          <a:lstStyle/>
          <a:p>
            <a:r>
              <a:rPr lang="tr-TR" dirty="0"/>
              <a:t>Bir çok modeli bulunmaktadır.</a:t>
            </a:r>
          </a:p>
          <a:p>
            <a:r>
              <a:rPr lang="tr-TR" dirty="0"/>
              <a:t>Aslında </a:t>
            </a:r>
            <a:r>
              <a:rPr lang="tr-TR" dirty="0" err="1"/>
              <a:t>raspberry</a:t>
            </a:r>
            <a:r>
              <a:rPr lang="tr-TR" dirty="0"/>
              <a:t> modelleri daha çok küçük bilgisayar kullanımı içindir.</a:t>
            </a:r>
          </a:p>
          <a:p>
            <a:r>
              <a:rPr lang="tr-TR" dirty="0"/>
              <a:t>küçük işler(</a:t>
            </a:r>
            <a:r>
              <a:rPr lang="tr-TR" dirty="0" err="1"/>
              <a:t>Word,excel</a:t>
            </a:r>
            <a:r>
              <a:rPr lang="tr-TR" dirty="0"/>
              <a:t>) gibi şeyler yapılır.</a:t>
            </a:r>
          </a:p>
          <a:p>
            <a:r>
              <a:rPr lang="tr-TR" dirty="0"/>
              <a:t>Ama son çıkardığı model </a:t>
            </a:r>
            <a:r>
              <a:rPr lang="tr-TR" dirty="0">
                <a:effectLst/>
              </a:rPr>
              <a:t>Geçtiğimiz Şubat ayında satışa sunulan ve ailenin en yeni üyesi olan </a:t>
            </a:r>
            <a:r>
              <a:rPr lang="tr-TR" dirty="0" err="1">
                <a:effectLst/>
              </a:rPr>
              <a:t>Raspberry</a:t>
            </a:r>
            <a:r>
              <a:rPr lang="tr-TR" dirty="0">
                <a:effectLst/>
              </a:rPr>
              <a:t> Pi </a:t>
            </a:r>
            <a:r>
              <a:rPr lang="tr-TR" dirty="0" err="1">
                <a:effectLst/>
              </a:rPr>
              <a:t>Pico</a:t>
            </a:r>
            <a:r>
              <a:rPr lang="tr-TR" dirty="0">
                <a:effectLst/>
              </a:rPr>
              <a:t> diğer </a:t>
            </a:r>
            <a:r>
              <a:rPr lang="tr-TR" dirty="0" err="1">
                <a:effectLst/>
              </a:rPr>
              <a:t>Raspberry</a:t>
            </a:r>
            <a:r>
              <a:rPr lang="tr-TR" dirty="0">
                <a:effectLst/>
              </a:rPr>
              <a:t> Pi modelleri gibi bir mini bilgisayar değil, tıpkı bir </a:t>
            </a:r>
            <a:r>
              <a:rPr lang="tr-TR" dirty="0" err="1">
                <a:effectLst/>
              </a:rPr>
              <a:t>Arduino</a:t>
            </a:r>
            <a:r>
              <a:rPr lang="tr-TR" dirty="0">
                <a:effectLst/>
              </a:rPr>
              <a:t> gibi </a:t>
            </a:r>
            <a:r>
              <a:rPr lang="tr-TR" dirty="0" err="1">
                <a:effectLst/>
              </a:rPr>
              <a:t>mikrokontrolcüdür</a:t>
            </a:r>
            <a:r>
              <a:rPr lang="tr-TR" dirty="0">
                <a:effectLst/>
              </a:rPr>
              <a:t>.</a:t>
            </a:r>
          </a:p>
          <a:p>
            <a:r>
              <a:rPr lang="tr-TR" dirty="0">
                <a:effectLst/>
              </a:rPr>
              <a:t>Biz son çıkan </a:t>
            </a:r>
            <a:r>
              <a:rPr lang="tr-TR" dirty="0" err="1">
                <a:effectLst/>
              </a:rPr>
              <a:t>raspberry</a:t>
            </a:r>
            <a:r>
              <a:rPr lang="tr-TR" dirty="0">
                <a:effectLst/>
              </a:rPr>
              <a:t> pi </a:t>
            </a:r>
            <a:r>
              <a:rPr lang="tr-TR" dirty="0" err="1">
                <a:effectLst/>
              </a:rPr>
              <a:t>pico</a:t>
            </a:r>
            <a:r>
              <a:rPr lang="tr-TR" dirty="0">
                <a:effectLst/>
              </a:rPr>
              <a:t> ‘ </a:t>
            </a:r>
            <a:r>
              <a:rPr lang="tr-TR" dirty="0" err="1">
                <a:effectLst/>
              </a:rPr>
              <a:t>yu</a:t>
            </a:r>
            <a:r>
              <a:rPr lang="tr-TR" dirty="0">
                <a:effectLst/>
              </a:rPr>
              <a:t> inceleyeceğiz.</a:t>
            </a:r>
            <a:endParaRPr lang="tr-TR" dirty="0"/>
          </a:p>
        </p:txBody>
      </p:sp>
      <p:pic>
        <p:nvPicPr>
          <p:cNvPr id="5" name="Resim 4">
            <a:extLst>
              <a:ext uri="{FF2B5EF4-FFF2-40B4-BE49-F238E27FC236}">
                <a16:creationId xmlns:a16="http://schemas.microsoft.com/office/drawing/2014/main" id="{6D8758E8-F7BF-7242-A4A6-0539E6F7FA0B}"/>
              </a:ext>
            </a:extLst>
          </p:cNvPr>
          <p:cNvPicPr>
            <a:picLocks noChangeAspect="1"/>
          </p:cNvPicPr>
          <p:nvPr/>
        </p:nvPicPr>
        <p:blipFill>
          <a:blip r:embed="rId2"/>
          <a:stretch>
            <a:fillRect/>
          </a:stretch>
        </p:blipFill>
        <p:spPr>
          <a:xfrm>
            <a:off x="5384799" y="4836532"/>
            <a:ext cx="1422400" cy="1422400"/>
          </a:xfrm>
          <a:prstGeom prst="rect">
            <a:avLst/>
          </a:prstGeom>
        </p:spPr>
      </p:pic>
      <p:pic>
        <p:nvPicPr>
          <p:cNvPr id="7" name="Resim 6">
            <a:extLst>
              <a:ext uri="{FF2B5EF4-FFF2-40B4-BE49-F238E27FC236}">
                <a16:creationId xmlns:a16="http://schemas.microsoft.com/office/drawing/2014/main" id="{E8C4DA24-0445-454D-BCC9-3B1A5C4CB4A1}"/>
              </a:ext>
            </a:extLst>
          </p:cNvPr>
          <p:cNvPicPr>
            <a:picLocks noChangeAspect="1"/>
          </p:cNvPicPr>
          <p:nvPr/>
        </p:nvPicPr>
        <p:blipFill>
          <a:blip r:embed="rId3"/>
          <a:stretch>
            <a:fillRect/>
          </a:stretch>
        </p:blipFill>
        <p:spPr>
          <a:xfrm>
            <a:off x="1799398" y="4836532"/>
            <a:ext cx="1422400" cy="1422400"/>
          </a:xfrm>
          <a:prstGeom prst="rect">
            <a:avLst/>
          </a:prstGeom>
        </p:spPr>
      </p:pic>
      <p:pic>
        <p:nvPicPr>
          <p:cNvPr id="9" name="Resim 8">
            <a:extLst>
              <a:ext uri="{FF2B5EF4-FFF2-40B4-BE49-F238E27FC236}">
                <a16:creationId xmlns:a16="http://schemas.microsoft.com/office/drawing/2014/main" id="{96613AFD-6B05-4047-A509-A8720A85CF5F}"/>
              </a:ext>
            </a:extLst>
          </p:cNvPr>
          <p:cNvPicPr>
            <a:picLocks noChangeAspect="1"/>
          </p:cNvPicPr>
          <p:nvPr/>
        </p:nvPicPr>
        <p:blipFill>
          <a:blip r:embed="rId4"/>
          <a:stretch>
            <a:fillRect/>
          </a:stretch>
        </p:blipFill>
        <p:spPr>
          <a:xfrm>
            <a:off x="9099512" y="4836533"/>
            <a:ext cx="2586179" cy="1422399"/>
          </a:xfrm>
          <a:prstGeom prst="rect">
            <a:avLst/>
          </a:prstGeom>
        </p:spPr>
      </p:pic>
      <p:cxnSp>
        <p:nvCxnSpPr>
          <p:cNvPr id="11" name="Dirsek Bağlayıcısı 10">
            <a:extLst>
              <a:ext uri="{FF2B5EF4-FFF2-40B4-BE49-F238E27FC236}">
                <a16:creationId xmlns:a16="http://schemas.microsoft.com/office/drawing/2014/main" id="{CC9F867D-6D2F-8B4B-86FB-5FBA99AC01FE}"/>
              </a:ext>
            </a:extLst>
          </p:cNvPr>
          <p:cNvCxnSpPr>
            <a:cxnSpLocks/>
          </p:cNvCxnSpPr>
          <p:nvPr/>
        </p:nvCxnSpPr>
        <p:spPr>
          <a:xfrm>
            <a:off x="7298337" y="4216303"/>
            <a:ext cx="1671863" cy="1332000"/>
          </a:xfrm>
          <a:prstGeom prst="bentConnector3">
            <a:avLst>
              <a:gd name="adj1" fmla="val 4399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477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40CC0B3-0E5D-B945-AC6B-84A5897BDC71}"/>
              </a:ext>
            </a:extLst>
          </p:cNvPr>
          <p:cNvSpPr>
            <a:spLocks noGrp="1"/>
          </p:cNvSpPr>
          <p:nvPr>
            <p:ph type="title"/>
          </p:nvPr>
        </p:nvSpPr>
        <p:spPr>
          <a:xfrm>
            <a:off x="133815" y="390292"/>
            <a:ext cx="3988689" cy="551985"/>
          </a:xfrm>
        </p:spPr>
        <p:txBody>
          <a:bodyPr>
            <a:normAutofit fontScale="90000"/>
          </a:bodyPr>
          <a:lstStyle/>
          <a:p>
            <a:r>
              <a:rPr lang="tr-TR" b="1" dirty="0" err="1">
                <a:effectLst/>
              </a:rPr>
              <a:t>Raspberry</a:t>
            </a:r>
            <a:r>
              <a:rPr lang="tr-TR" b="1" dirty="0">
                <a:effectLst/>
              </a:rPr>
              <a:t> Pi </a:t>
            </a:r>
            <a:r>
              <a:rPr lang="tr-TR" b="1" dirty="0" err="1">
                <a:effectLst/>
              </a:rPr>
              <a:t>Pico</a:t>
            </a:r>
            <a:br>
              <a:rPr lang="tr-TR" dirty="0">
                <a:effectLst/>
              </a:rPr>
            </a:br>
            <a:endParaRPr lang="tr-TR" dirty="0"/>
          </a:p>
        </p:txBody>
      </p:sp>
      <p:sp>
        <p:nvSpPr>
          <p:cNvPr id="3" name="İçerik Yer Tutucusu 2">
            <a:extLst>
              <a:ext uri="{FF2B5EF4-FFF2-40B4-BE49-F238E27FC236}">
                <a16:creationId xmlns:a16="http://schemas.microsoft.com/office/drawing/2014/main" id="{E7B07128-6AE8-1842-92E9-391D021A8A71}"/>
              </a:ext>
            </a:extLst>
          </p:cNvPr>
          <p:cNvSpPr>
            <a:spLocks noGrp="1"/>
          </p:cNvSpPr>
          <p:nvPr>
            <p:ph idx="1"/>
          </p:nvPr>
        </p:nvSpPr>
        <p:spPr>
          <a:xfrm>
            <a:off x="0" y="1382750"/>
            <a:ext cx="12192000" cy="5475249"/>
          </a:xfrm>
        </p:spPr>
        <p:txBody>
          <a:bodyPr>
            <a:normAutofit fontScale="62500" lnSpcReduction="20000"/>
          </a:bodyPr>
          <a:lstStyle/>
          <a:p>
            <a:r>
              <a:rPr lang="tr-TR" dirty="0" err="1">
                <a:effectLst/>
              </a:rPr>
              <a:t>Mikrodenetleyici</a:t>
            </a:r>
            <a:r>
              <a:rPr lang="tr-TR" dirty="0">
                <a:effectLst/>
              </a:rPr>
              <a:t> Çip: RP2040 </a:t>
            </a:r>
            <a:r>
              <a:rPr lang="tr-TR" dirty="0" err="1">
                <a:effectLst/>
              </a:rPr>
              <a:t>mikrodenetleyici</a:t>
            </a:r>
            <a:r>
              <a:rPr lang="tr-TR" dirty="0">
                <a:effectLst/>
              </a:rPr>
              <a:t> çipi</a:t>
            </a:r>
          </a:p>
          <a:p>
            <a:r>
              <a:rPr lang="tr-TR" dirty="0" err="1">
                <a:effectLst/>
              </a:rPr>
              <a:t>İşlemci:Çift</a:t>
            </a:r>
            <a:r>
              <a:rPr lang="tr-TR" dirty="0">
                <a:effectLst/>
              </a:rPr>
              <a:t> çekirdekli </a:t>
            </a:r>
            <a:r>
              <a:rPr lang="tr-TR" dirty="0" err="1">
                <a:effectLst/>
              </a:rPr>
              <a:t>Arm</a:t>
            </a:r>
            <a:r>
              <a:rPr lang="tr-TR" dirty="0">
                <a:effectLst/>
              </a:rPr>
              <a:t> </a:t>
            </a:r>
            <a:r>
              <a:rPr lang="tr-TR" dirty="0" err="1">
                <a:effectLst/>
              </a:rPr>
              <a:t>Cortex</a:t>
            </a:r>
            <a:r>
              <a:rPr lang="tr-TR" dirty="0">
                <a:effectLst/>
              </a:rPr>
              <a:t> M0 +</a:t>
            </a:r>
          </a:p>
          <a:p>
            <a:r>
              <a:rPr lang="tr-TR" dirty="0">
                <a:effectLst/>
              </a:rPr>
              <a:t>Saat Frekansı: 133 MHz</a:t>
            </a:r>
          </a:p>
          <a:p>
            <a:r>
              <a:rPr lang="tr-TR" dirty="0">
                <a:effectLst/>
              </a:rPr>
              <a:t>SRAM: 264KB</a:t>
            </a:r>
          </a:p>
          <a:p>
            <a:r>
              <a:rPr lang="tr-TR" dirty="0">
                <a:effectLst/>
              </a:rPr>
              <a:t>Dahili Flash Bellek: 2MB </a:t>
            </a:r>
          </a:p>
          <a:p>
            <a:r>
              <a:rPr lang="tr-TR" dirty="0" err="1">
                <a:effectLst/>
              </a:rPr>
              <a:t>Castellated</a:t>
            </a:r>
            <a:r>
              <a:rPr lang="tr-TR" dirty="0">
                <a:effectLst/>
              </a:rPr>
              <a:t> modül ile doğrudan taşıyıcı kartlara lehimlemek mümkündür.</a:t>
            </a:r>
          </a:p>
          <a:p>
            <a:r>
              <a:rPr lang="tr-TR" dirty="0">
                <a:effectLst/>
              </a:rPr>
              <a:t>Cihaz ve ana bilgisayar destekli USB 1.1</a:t>
            </a:r>
          </a:p>
          <a:p>
            <a:r>
              <a:rPr lang="tr-TR" dirty="0">
                <a:effectLst/>
              </a:rPr>
              <a:t>Uyku ve Düşük Güçte uyku </a:t>
            </a:r>
            <a:r>
              <a:rPr lang="tr-TR" dirty="0" err="1">
                <a:effectLst/>
              </a:rPr>
              <a:t>modları</a:t>
            </a:r>
            <a:r>
              <a:rPr lang="tr-TR" dirty="0">
                <a:effectLst/>
              </a:rPr>
              <a:t> bulunur.</a:t>
            </a:r>
          </a:p>
          <a:p>
            <a:r>
              <a:rPr lang="tr-TR" dirty="0">
                <a:effectLst/>
              </a:rPr>
              <a:t>USB üzerinden depolama kullanarak </a:t>
            </a:r>
            <a:r>
              <a:rPr lang="tr-TR" dirty="0" err="1">
                <a:effectLst/>
              </a:rPr>
              <a:t>sürük</a:t>
            </a:r>
            <a:r>
              <a:rPr lang="tr-TR" dirty="0">
                <a:effectLst/>
              </a:rPr>
              <a:t> – bırak programlama</a:t>
            </a:r>
          </a:p>
          <a:p>
            <a:r>
              <a:rPr lang="tr-TR" dirty="0">
                <a:effectLst/>
              </a:rPr>
              <a:t>GPIO </a:t>
            </a:r>
            <a:r>
              <a:rPr lang="tr-TR" dirty="0" err="1">
                <a:effectLst/>
              </a:rPr>
              <a:t>Pin</a:t>
            </a:r>
            <a:r>
              <a:rPr lang="tr-TR" dirty="0">
                <a:effectLst/>
              </a:rPr>
              <a:t>: 26</a:t>
            </a:r>
          </a:p>
          <a:p>
            <a:r>
              <a:rPr lang="tr-TR" dirty="0">
                <a:effectLst/>
              </a:rPr>
              <a:t>2 × SPI</a:t>
            </a:r>
          </a:p>
          <a:p>
            <a:r>
              <a:rPr lang="tr-TR" dirty="0">
                <a:effectLst/>
              </a:rPr>
              <a:t>2 × I2C</a:t>
            </a:r>
          </a:p>
          <a:p>
            <a:r>
              <a:rPr lang="tr-TR" dirty="0">
                <a:effectLst/>
              </a:rPr>
              <a:t>2 × UART</a:t>
            </a:r>
          </a:p>
          <a:p>
            <a:r>
              <a:rPr lang="tr-TR" dirty="0">
                <a:effectLst/>
              </a:rPr>
              <a:t>3 × 12-bit ADC</a:t>
            </a:r>
          </a:p>
          <a:p>
            <a:r>
              <a:rPr lang="tr-TR" dirty="0">
                <a:effectLst/>
              </a:rPr>
              <a:t>16 × PWM Kanalı (Kontrol edilebilir.)</a:t>
            </a:r>
          </a:p>
          <a:p>
            <a:r>
              <a:rPr lang="tr-TR" dirty="0">
                <a:effectLst/>
              </a:rPr>
              <a:t>Dahili saat ve zamanlayıcı</a:t>
            </a:r>
          </a:p>
          <a:p>
            <a:r>
              <a:rPr lang="tr-TR" dirty="0">
                <a:effectLst/>
              </a:rPr>
              <a:t>Sıcaklık </a:t>
            </a:r>
            <a:r>
              <a:rPr lang="tr-TR" dirty="0" err="1">
                <a:effectLst/>
              </a:rPr>
              <a:t>sensörü</a:t>
            </a:r>
            <a:endParaRPr lang="tr-TR" dirty="0">
              <a:effectLst/>
            </a:endParaRPr>
          </a:p>
          <a:p>
            <a:r>
              <a:rPr lang="tr-TR" dirty="0">
                <a:effectLst/>
              </a:rPr>
              <a:t>Özel çevre birimi desteği için 8 × Programlanabilir G / Ç (PIO)</a:t>
            </a:r>
          </a:p>
          <a:p>
            <a:r>
              <a:rPr lang="tr-TR" dirty="0">
                <a:solidFill>
                  <a:srgbClr val="FF0000"/>
                </a:solidFill>
                <a:effectLst/>
              </a:rPr>
              <a:t>BOYUT : 22.58 x 49.86.</a:t>
            </a:r>
          </a:p>
          <a:p>
            <a:endParaRPr lang="tr-TR" dirty="0">
              <a:effectLst/>
            </a:endParaRPr>
          </a:p>
          <a:p>
            <a:endParaRPr lang="tr-TR" dirty="0"/>
          </a:p>
        </p:txBody>
      </p:sp>
      <p:pic>
        <p:nvPicPr>
          <p:cNvPr id="5" name="Resim 4">
            <a:extLst>
              <a:ext uri="{FF2B5EF4-FFF2-40B4-BE49-F238E27FC236}">
                <a16:creationId xmlns:a16="http://schemas.microsoft.com/office/drawing/2014/main" id="{2D917313-75B6-F64F-A23C-C85DC6642762}"/>
              </a:ext>
            </a:extLst>
          </p:cNvPr>
          <p:cNvPicPr>
            <a:picLocks noChangeAspect="1"/>
          </p:cNvPicPr>
          <p:nvPr/>
        </p:nvPicPr>
        <p:blipFill>
          <a:blip r:embed="rId2"/>
          <a:stretch>
            <a:fillRect/>
          </a:stretch>
        </p:blipFill>
        <p:spPr>
          <a:xfrm>
            <a:off x="9355873" y="217637"/>
            <a:ext cx="2300868" cy="1265477"/>
          </a:xfrm>
          <a:prstGeom prst="rect">
            <a:avLst/>
          </a:prstGeom>
        </p:spPr>
      </p:pic>
    </p:spTree>
    <p:extLst>
      <p:ext uri="{BB962C8B-B14F-4D97-AF65-F5344CB8AC3E}">
        <p14:creationId xmlns:p14="http://schemas.microsoft.com/office/powerpoint/2010/main" val="4064726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355E14D-EB4F-7642-BF40-7ABA3ED4C9BB}"/>
              </a:ext>
            </a:extLst>
          </p:cNvPr>
          <p:cNvSpPr>
            <a:spLocks noGrp="1"/>
          </p:cNvSpPr>
          <p:nvPr>
            <p:ph type="title"/>
          </p:nvPr>
        </p:nvSpPr>
        <p:spPr>
          <a:xfrm>
            <a:off x="0" y="0"/>
            <a:ext cx="9905998" cy="1905000"/>
          </a:xfrm>
        </p:spPr>
        <p:txBody>
          <a:bodyPr/>
          <a:lstStyle/>
          <a:p>
            <a:r>
              <a:rPr lang="tr-TR" b="1" dirty="0"/>
              <a:t>Diğer takımların(derece takımlarının) kullandığı bilgisayarlar</a:t>
            </a:r>
          </a:p>
        </p:txBody>
      </p:sp>
      <p:sp>
        <p:nvSpPr>
          <p:cNvPr id="3" name="İçerik Yer Tutucusu 2">
            <a:extLst>
              <a:ext uri="{FF2B5EF4-FFF2-40B4-BE49-F238E27FC236}">
                <a16:creationId xmlns:a16="http://schemas.microsoft.com/office/drawing/2014/main" id="{F4C5D284-7AC6-7A4C-8FBB-AECBE43137FE}"/>
              </a:ext>
            </a:extLst>
          </p:cNvPr>
          <p:cNvSpPr>
            <a:spLocks noGrp="1"/>
          </p:cNvSpPr>
          <p:nvPr>
            <p:ph idx="1"/>
          </p:nvPr>
        </p:nvSpPr>
        <p:spPr/>
        <p:txBody>
          <a:bodyPr>
            <a:normAutofit fontScale="85000" lnSpcReduction="20000"/>
          </a:bodyPr>
          <a:lstStyle/>
          <a:p>
            <a:pPr marL="0" indent="0">
              <a:buNone/>
            </a:pPr>
            <a:r>
              <a:rPr lang="tr-TR" b="1" dirty="0">
                <a:solidFill>
                  <a:srgbClr val="FF0000"/>
                </a:solidFill>
              </a:rPr>
              <a:t>ORTA İRTİFA(2020)</a:t>
            </a:r>
          </a:p>
          <a:p>
            <a:pPr marL="0" indent="0">
              <a:buNone/>
            </a:pPr>
            <a:r>
              <a:rPr lang="tr-TR" b="1" dirty="0"/>
              <a:t>-   YILDIZ = </a:t>
            </a:r>
            <a:r>
              <a:rPr lang="tr-TR" dirty="0">
                <a:solidFill>
                  <a:srgbClr val="0070C0"/>
                </a:solidFill>
              </a:rPr>
              <a:t>ARDUİNO</a:t>
            </a:r>
            <a:r>
              <a:rPr lang="tr-TR" dirty="0"/>
              <a:t> </a:t>
            </a:r>
            <a:r>
              <a:rPr lang="tr-TR" dirty="0">
                <a:solidFill>
                  <a:srgbClr val="00B0F0"/>
                </a:solidFill>
              </a:rPr>
              <a:t>MEGA PRO</a:t>
            </a:r>
          </a:p>
          <a:p>
            <a:pPr marL="0" indent="0">
              <a:buNone/>
            </a:pPr>
            <a:r>
              <a:rPr lang="tr-TR" b="1" dirty="0"/>
              <a:t>-   YTÜ SİTARE = </a:t>
            </a:r>
            <a:r>
              <a:rPr lang="tr-TR" dirty="0">
                <a:solidFill>
                  <a:srgbClr val="00B050"/>
                </a:solidFill>
              </a:rPr>
              <a:t>TEENSY</a:t>
            </a:r>
          </a:p>
          <a:p>
            <a:pPr marL="0" indent="0">
              <a:buNone/>
            </a:pPr>
            <a:r>
              <a:rPr lang="tr-TR" b="1" dirty="0"/>
              <a:t>-   SAMSUN =</a:t>
            </a:r>
            <a:r>
              <a:rPr lang="tr-TR" dirty="0"/>
              <a:t> </a:t>
            </a:r>
            <a:r>
              <a:rPr lang="tr-TR" dirty="0">
                <a:solidFill>
                  <a:srgbClr val="0070C0"/>
                </a:solidFill>
              </a:rPr>
              <a:t>ARDUİNO</a:t>
            </a:r>
            <a:r>
              <a:rPr lang="tr-TR" dirty="0"/>
              <a:t> </a:t>
            </a:r>
            <a:r>
              <a:rPr lang="tr-TR" dirty="0">
                <a:solidFill>
                  <a:srgbClr val="00B0F0"/>
                </a:solidFill>
              </a:rPr>
              <a:t>MEGA</a:t>
            </a:r>
            <a:r>
              <a:rPr lang="tr-TR" dirty="0"/>
              <a:t> </a:t>
            </a:r>
            <a:r>
              <a:rPr lang="tr-TR" dirty="0">
                <a:solidFill>
                  <a:srgbClr val="00B0F0"/>
                </a:solidFill>
              </a:rPr>
              <a:t>PRO</a:t>
            </a:r>
            <a:r>
              <a:rPr lang="tr-TR" dirty="0"/>
              <a:t> </a:t>
            </a:r>
            <a:r>
              <a:rPr lang="tr-TR" dirty="0">
                <a:solidFill>
                  <a:schemeClr val="accent6"/>
                </a:solidFill>
              </a:rPr>
              <a:t>MİNİ</a:t>
            </a:r>
          </a:p>
          <a:p>
            <a:pPr marL="0" indent="0">
              <a:buNone/>
            </a:pPr>
            <a:r>
              <a:rPr lang="tr-TR" b="1" dirty="0"/>
              <a:t>-   HAZAR =</a:t>
            </a:r>
            <a:r>
              <a:rPr lang="tr-TR" dirty="0"/>
              <a:t> </a:t>
            </a:r>
            <a:r>
              <a:rPr lang="tr-TR" dirty="0">
                <a:solidFill>
                  <a:srgbClr val="FFFF00"/>
                </a:solidFill>
              </a:rPr>
              <a:t>STM32</a:t>
            </a:r>
            <a:r>
              <a:rPr lang="tr-TR" dirty="0"/>
              <a:t> </a:t>
            </a:r>
            <a:r>
              <a:rPr lang="tr-TR" dirty="0">
                <a:solidFill>
                  <a:srgbClr val="FFFF00"/>
                </a:solidFill>
              </a:rPr>
              <a:t>MİKRODENETLEYİCİ</a:t>
            </a:r>
          </a:p>
          <a:p>
            <a:pPr marL="0" indent="0">
              <a:buNone/>
            </a:pPr>
            <a:r>
              <a:rPr lang="tr-TR" b="1" dirty="0"/>
              <a:t>-   TROKET = </a:t>
            </a:r>
            <a:r>
              <a:rPr lang="tr-TR" dirty="0">
                <a:solidFill>
                  <a:srgbClr val="00B050"/>
                </a:solidFill>
              </a:rPr>
              <a:t>TEENSY</a:t>
            </a:r>
          </a:p>
          <a:p>
            <a:pPr marL="0" indent="0">
              <a:buNone/>
            </a:pPr>
            <a:r>
              <a:rPr lang="tr-TR" b="1" dirty="0">
                <a:solidFill>
                  <a:srgbClr val="FF0000"/>
                </a:solidFill>
              </a:rPr>
              <a:t>YÜKSEK İRTİFA(2020)</a:t>
            </a:r>
          </a:p>
          <a:p>
            <a:pPr>
              <a:buFontTx/>
              <a:buChar char="-"/>
            </a:pPr>
            <a:r>
              <a:rPr lang="tr-TR" b="1" dirty="0"/>
              <a:t>1.5 ADANA = </a:t>
            </a:r>
            <a:r>
              <a:rPr lang="tr-TR" dirty="0">
                <a:solidFill>
                  <a:srgbClr val="00B050"/>
                </a:solidFill>
              </a:rPr>
              <a:t>TEENSY</a:t>
            </a:r>
          </a:p>
          <a:p>
            <a:pPr marL="0" indent="0">
              <a:buNone/>
            </a:pPr>
            <a:r>
              <a:rPr lang="tr-TR" dirty="0"/>
              <a:t>-    </a:t>
            </a:r>
            <a:r>
              <a:rPr lang="tr-TR" b="1" dirty="0"/>
              <a:t>HAZAR =</a:t>
            </a:r>
            <a:r>
              <a:rPr lang="tr-TR" dirty="0"/>
              <a:t> </a:t>
            </a:r>
            <a:r>
              <a:rPr lang="tr-TR" dirty="0">
                <a:solidFill>
                  <a:srgbClr val="FFFF00"/>
                </a:solidFill>
              </a:rPr>
              <a:t>STM32</a:t>
            </a:r>
            <a:r>
              <a:rPr lang="tr-TR" dirty="0"/>
              <a:t> </a:t>
            </a:r>
            <a:r>
              <a:rPr lang="tr-TR" dirty="0">
                <a:solidFill>
                  <a:srgbClr val="FFFF00"/>
                </a:solidFill>
              </a:rPr>
              <a:t>MİKRODENETLEYİCİ</a:t>
            </a:r>
          </a:p>
        </p:txBody>
      </p:sp>
    </p:spTree>
    <p:extLst>
      <p:ext uri="{BB962C8B-B14F-4D97-AF65-F5344CB8AC3E}">
        <p14:creationId xmlns:p14="http://schemas.microsoft.com/office/powerpoint/2010/main" val="1004829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468DD5-416B-5C43-8C7A-F9222C1D2A74}"/>
              </a:ext>
            </a:extLst>
          </p:cNvPr>
          <p:cNvSpPr>
            <a:spLocks noGrp="1"/>
          </p:cNvSpPr>
          <p:nvPr>
            <p:ph type="title"/>
          </p:nvPr>
        </p:nvSpPr>
        <p:spPr>
          <a:xfrm>
            <a:off x="0" y="0"/>
            <a:ext cx="9905998" cy="1427356"/>
          </a:xfrm>
        </p:spPr>
        <p:txBody>
          <a:bodyPr/>
          <a:lstStyle/>
          <a:p>
            <a:r>
              <a:rPr lang="tr-TR" dirty="0"/>
              <a:t>DİĞER TAKIMLARIN ÖNERDİĞİ BİLGİSAYARLAR ?</a:t>
            </a:r>
          </a:p>
        </p:txBody>
      </p:sp>
      <p:sp>
        <p:nvSpPr>
          <p:cNvPr id="3" name="İçerik Yer Tutucusu 2">
            <a:extLst>
              <a:ext uri="{FF2B5EF4-FFF2-40B4-BE49-F238E27FC236}">
                <a16:creationId xmlns:a16="http://schemas.microsoft.com/office/drawing/2014/main" id="{0A77E986-D5CE-2C40-AD53-3FC9248B73C5}"/>
              </a:ext>
            </a:extLst>
          </p:cNvPr>
          <p:cNvSpPr>
            <a:spLocks noGrp="1"/>
          </p:cNvSpPr>
          <p:nvPr>
            <p:ph idx="1"/>
          </p:nvPr>
        </p:nvSpPr>
        <p:spPr/>
        <p:txBody>
          <a:bodyPr/>
          <a:lstStyle/>
          <a:p>
            <a:r>
              <a:rPr lang="tr-TR" dirty="0"/>
              <a:t>Soruldu , cevap bekleniyor.</a:t>
            </a:r>
          </a:p>
        </p:txBody>
      </p:sp>
    </p:spTree>
    <p:extLst>
      <p:ext uri="{BB962C8B-B14F-4D97-AF65-F5344CB8AC3E}">
        <p14:creationId xmlns:p14="http://schemas.microsoft.com/office/powerpoint/2010/main" val="25772331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CA0053-D258-FA48-B619-92426E4ECE00}"/>
              </a:ext>
            </a:extLst>
          </p:cNvPr>
          <p:cNvSpPr>
            <a:spLocks noGrp="1"/>
          </p:cNvSpPr>
          <p:nvPr>
            <p:ph type="title"/>
          </p:nvPr>
        </p:nvSpPr>
        <p:spPr>
          <a:xfrm>
            <a:off x="0" y="0"/>
            <a:ext cx="9905998" cy="1905000"/>
          </a:xfrm>
        </p:spPr>
        <p:txBody>
          <a:bodyPr/>
          <a:lstStyle/>
          <a:p>
            <a:r>
              <a:rPr lang="tr-TR" dirty="0" err="1"/>
              <a:t>sIFIRDAN</a:t>
            </a:r>
            <a:r>
              <a:rPr lang="tr-TR" dirty="0"/>
              <a:t> MİKRODENETLEYİCİ BİR BİLGİSAYAR MI YAPMAK YOKSA HAZIR MİKRODENETLEYİCİ BİLGİSAYARLAR İLE Mİ DEVAM ETMEK ?</a:t>
            </a:r>
          </a:p>
        </p:txBody>
      </p:sp>
      <p:sp>
        <p:nvSpPr>
          <p:cNvPr id="3" name="İçerik Yer Tutucusu 2">
            <a:extLst>
              <a:ext uri="{FF2B5EF4-FFF2-40B4-BE49-F238E27FC236}">
                <a16:creationId xmlns:a16="http://schemas.microsoft.com/office/drawing/2014/main" id="{4CD269D0-7E4C-A948-BECE-DE737BF1D319}"/>
              </a:ext>
            </a:extLst>
          </p:cNvPr>
          <p:cNvSpPr>
            <a:spLocks noGrp="1"/>
          </p:cNvSpPr>
          <p:nvPr>
            <p:ph idx="1"/>
          </p:nvPr>
        </p:nvSpPr>
        <p:spPr/>
        <p:txBody>
          <a:bodyPr/>
          <a:lstStyle/>
          <a:p>
            <a:r>
              <a:rPr lang="tr-TR" dirty="0"/>
              <a:t>Soruldu , cevap bekleniyor.</a:t>
            </a:r>
          </a:p>
          <a:p>
            <a:endParaRPr lang="tr-TR" dirty="0"/>
          </a:p>
        </p:txBody>
      </p:sp>
    </p:spTree>
    <p:extLst>
      <p:ext uri="{BB962C8B-B14F-4D97-AF65-F5344CB8AC3E}">
        <p14:creationId xmlns:p14="http://schemas.microsoft.com/office/powerpoint/2010/main" val="41772104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81CB44E-0B1D-9F43-AE51-FFABAD550D34}"/>
              </a:ext>
            </a:extLst>
          </p:cNvPr>
          <p:cNvSpPr>
            <a:spLocks noGrp="1"/>
          </p:cNvSpPr>
          <p:nvPr>
            <p:ph type="title"/>
          </p:nvPr>
        </p:nvSpPr>
        <p:spPr>
          <a:xfrm>
            <a:off x="0" y="0"/>
            <a:ext cx="9905998" cy="1265663"/>
          </a:xfrm>
        </p:spPr>
        <p:txBody>
          <a:bodyPr/>
          <a:lstStyle/>
          <a:p>
            <a:r>
              <a:rPr lang="tr-TR" dirty="0"/>
              <a:t>Seçilmesi uygun olan kartları nasıl kodlayacağız ?</a:t>
            </a:r>
          </a:p>
        </p:txBody>
      </p:sp>
      <p:sp>
        <p:nvSpPr>
          <p:cNvPr id="3" name="İçerik Yer Tutucusu 2">
            <a:extLst>
              <a:ext uri="{FF2B5EF4-FFF2-40B4-BE49-F238E27FC236}">
                <a16:creationId xmlns:a16="http://schemas.microsoft.com/office/drawing/2014/main" id="{56584CCA-A51A-B741-9990-514CF8745BA9}"/>
              </a:ext>
            </a:extLst>
          </p:cNvPr>
          <p:cNvSpPr>
            <a:spLocks noGrp="1"/>
          </p:cNvSpPr>
          <p:nvPr>
            <p:ph idx="1"/>
          </p:nvPr>
        </p:nvSpPr>
        <p:spPr/>
        <p:txBody>
          <a:bodyPr/>
          <a:lstStyle/>
          <a:p>
            <a:r>
              <a:rPr lang="tr-TR" dirty="0" err="1"/>
              <a:t>Teensy</a:t>
            </a:r>
            <a:r>
              <a:rPr lang="tr-TR" dirty="0"/>
              <a:t> </a:t>
            </a:r>
            <a:r>
              <a:rPr lang="tr-TR" dirty="0" err="1"/>
              <a:t>arduino</a:t>
            </a:r>
            <a:r>
              <a:rPr lang="tr-TR" dirty="0"/>
              <a:t> üzerinden eklentileri indirilerek kodlanabilir.</a:t>
            </a:r>
          </a:p>
          <a:p>
            <a:r>
              <a:rPr lang="tr-TR" dirty="0"/>
              <a:t>Stm32 ' </a:t>
            </a:r>
            <a:r>
              <a:rPr lang="tr-TR" dirty="0" err="1"/>
              <a:t>ninde</a:t>
            </a:r>
            <a:r>
              <a:rPr lang="tr-TR" dirty="0"/>
              <a:t> </a:t>
            </a:r>
            <a:r>
              <a:rPr lang="tr-TR" dirty="0" err="1"/>
              <a:t>arduino</a:t>
            </a:r>
            <a:r>
              <a:rPr lang="tr-TR" dirty="0"/>
              <a:t> üzerinde kütüphanesi bulunmaktadır.</a:t>
            </a:r>
          </a:p>
          <a:p>
            <a:r>
              <a:rPr lang="tr-TR" dirty="0" err="1"/>
              <a:t>Rasperry</a:t>
            </a:r>
            <a:r>
              <a:rPr lang="tr-TR" dirty="0"/>
              <a:t> ise farklı ideler aracılığı ile kodlanabilir. </a:t>
            </a:r>
            <a:r>
              <a:rPr lang="tr-TR" dirty="0" err="1"/>
              <a:t>arduino</a:t>
            </a:r>
            <a:r>
              <a:rPr lang="tr-TR" dirty="0"/>
              <a:t> kütüphanesi bulamadım.</a:t>
            </a:r>
          </a:p>
          <a:p>
            <a:r>
              <a:rPr lang="tr-TR" dirty="0"/>
              <a:t>Yine </a:t>
            </a:r>
            <a:r>
              <a:rPr lang="tr-TR" dirty="0" err="1"/>
              <a:t>deneyap</a:t>
            </a:r>
            <a:r>
              <a:rPr lang="tr-TR" dirty="0"/>
              <a:t> kart da </a:t>
            </a:r>
            <a:r>
              <a:rPr lang="tr-TR" dirty="0" err="1"/>
              <a:t>arduino</a:t>
            </a:r>
            <a:r>
              <a:rPr lang="tr-TR" dirty="0"/>
              <a:t> üzerinden kodlanabilirdir.</a:t>
            </a:r>
          </a:p>
          <a:p>
            <a:endParaRPr lang="tr-TR" dirty="0"/>
          </a:p>
        </p:txBody>
      </p:sp>
    </p:spTree>
    <p:extLst>
      <p:ext uri="{BB962C8B-B14F-4D97-AF65-F5344CB8AC3E}">
        <p14:creationId xmlns:p14="http://schemas.microsoft.com/office/powerpoint/2010/main" val="8808610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B42EC16-DD7D-C043-8F92-7B076FD06B49}"/>
              </a:ext>
            </a:extLst>
          </p:cNvPr>
          <p:cNvSpPr>
            <a:spLocks noGrp="1"/>
          </p:cNvSpPr>
          <p:nvPr>
            <p:ph type="title"/>
          </p:nvPr>
        </p:nvSpPr>
        <p:spPr>
          <a:xfrm>
            <a:off x="1141413" y="914400"/>
            <a:ext cx="9994667" cy="773152"/>
          </a:xfrm>
        </p:spPr>
        <p:txBody>
          <a:bodyPr>
            <a:normAutofit fontScale="90000"/>
          </a:bodyPr>
          <a:lstStyle/>
          <a:p>
            <a:r>
              <a:rPr lang="tr-TR" dirty="0"/>
              <a:t>BU VE BUNLAR GİBİ.</a:t>
            </a:r>
            <a:br>
              <a:rPr lang="tr-TR" dirty="0"/>
            </a:br>
            <a:endParaRPr lang="tr-TR" dirty="0"/>
          </a:p>
        </p:txBody>
      </p:sp>
      <p:sp>
        <p:nvSpPr>
          <p:cNvPr id="3" name="İçerik Yer Tutucusu 2">
            <a:extLst>
              <a:ext uri="{FF2B5EF4-FFF2-40B4-BE49-F238E27FC236}">
                <a16:creationId xmlns:a16="http://schemas.microsoft.com/office/drawing/2014/main" id="{E9BA34C7-8B6B-5145-8475-EED881E5D98B}"/>
              </a:ext>
            </a:extLst>
          </p:cNvPr>
          <p:cNvSpPr>
            <a:spLocks noGrp="1"/>
          </p:cNvSpPr>
          <p:nvPr>
            <p:ph idx="1"/>
          </p:nvPr>
        </p:nvSpPr>
        <p:spPr>
          <a:xfrm>
            <a:off x="1141413" y="2064833"/>
            <a:ext cx="9905998" cy="3124201"/>
          </a:xfrm>
        </p:spPr>
        <p:txBody>
          <a:bodyPr>
            <a:normAutofit fontScale="92500" lnSpcReduction="10000"/>
          </a:bodyPr>
          <a:lstStyle/>
          <a:p>
            <a:r>
              <a:rPr lang="tr-TR" dirty="0"/>
              <a:t>Bu ve bunlar gibi bir çok hazır bilgisayar bulunmaktadır. daha çok </a:t>
            </a:r>
            <a:r>
              <a:rPr lang="tr-TR" dirty="0" err="1"/>
              <a:t>kullanılan,kütüphanesi</a:t>
            </a:r>
            <a:r>
              <a:rPr lang="tr-TR" dirty="0"/>
              <a:t> mevcut ,performansı iyi ve popülerliği yüksek olan bilgisayarları ve </a:t>
            </a:r>
            <a:r>
              <a:rPr lang="tr-TR" dirty="0" err="1"/>
              <a:t>mikrodenetleyicileri</a:t>
            </a:r>
            <a:r>
              <a:rPr lang="tr-TR" dirty="0"/>
              <a:t> seçtim.</a:t>
            </a:r>
          </a:p>
          <a:p>
            <a:r>
              <a:rPr lang="tr-TR" dirty="0"/>
              <a:t>Örneğin hazır bilgisayar olarak </a:t>
            </a:r>
            <a:r>
              <a:rPr lang="tr-TR" dirty="0" err="1"/>
              <a:t>nucleo</a:t>
            </a:r>
            <a:r>
              <a:rPr lang="tr-TR" dirty="0"/>
              <a:t> tarzı bilgisayarlarda vardır. Tabii ki bunlar araştırılıp bakılabilir ama artık tüm zamanımızı bilgisayara verirsek </a:t>
            </a:r>
            <a:r>
              <a:rPr lang="tr-TR" dirty="0" err="1"/>
              <a:t>aviyonik</a:t>
            </a:r>
            <a:r>
              <a:rPr lang="tr-TR" dirty="0"/>
              <a:t> bütününe odaklanamayız. </a:t>
            </a:r>
          </a:p>
          <a:p>
            <a:r>
              <a:rPr lang="tr-TR" dirty="0"/>
              <a:t>Maalesef sadece özelliklerine bakarak bir tecrübe kazanamayız. Aslında kazanırız fakat az bir tecrübedir bu. Asıl tecrübe pratiğe döktüğümüzde </a:t>
            </a:r>
            <a:r>
              <a:rPr lang="tr-TR" dirty="0" err="1"/>
              <a:t>gerçekleşecektir.yani</a:t>
            </a:r>
            <a:r>
              <a:rPr lang="tr-TR" dirty="0"/>
              <a:t> bu süreçte </a:t>
            </a:r>
            <a:r>
              <a:rPr lang="tr-TR" dirty="0" err="1"/>
              <a:t>belkide</a:t>
            </a:r>
            <a:r>
              <a:rPr lang="tr-TR" dirty="0"/>
              <a:t> bir sürü bilgisayar deneyip değiştireceğiz.</a:t>
            </a:r>
          </a:p>
          <a:p>
            <a:r>
              <a:rPr lang="tr-TR" dirty="0"/>
              <a:t>Artık bilgisayar bölümü bittiğine göre diğer bölümümüze geçebiliriz.</a:t>
            </a:r>
          </a:p>
        </p:txBody>
      </p:sp>
    </p:spTree>
    <p:extLst>
      <p:ext uri="{BB962C8B-B14F-4D97-AF65-F5344CB8AC3E}">
        <p14:creationId xmlns:p14="http://schemas.microsoft.com/office/powerpoint/2010/main" val="3771343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EA816A-884F-4744-B4DF-80F3A5F351C4}"/>
              </a:ext>
            </a:extLst>
          </p:cNvPr>
          <p:cNvSpPr>
            <a:spLocks noGrp="1"/>
          </p:cNvSpPr>
          <p:nvPr>
            <p:ph type="title"/>
          </p:nvPr>
        </p:nvSpPr>
        <p:spPr>
          <a:xfrm>
            <a:off x="234176" y="0"/>
            <a:ext cx="10939346" cy="1462668"/>
          </a:xfrm>
        </p:spPr>
        <p:txBody>
          <a:bodyPr/>
          <a:lstStyle/>
          <a:p>
            <a:r>
              <a:rPr lang="tr-TR" dirty="0"/>
              <a:t>Bilgisayar için araştırılan ÖNEMLİ kaynaklar</a:t>
            </a:r>
          </a:p>
        </p:txBody>
      </p:sp>
      <p:sp>
        <p:nvSpPr>
          <p:cNvPr id="3" name="İçerik Yer Tutucusu 2">
            <a:extLst>
              <a:ext uri="{FF2B5EF4-FFF2-40B4-BE49-F238E27FC236}">
                <a16:creationId xmlns:a16="http://schemas.microsoft.com/office/drawing/2014/main" id="{403CC034-9093-1A43-BEB9-8D361EB09E77}"/>
              </a:ext>
            </a:extLst>
          </p:cNvPr>
          <p:cNvSpPr>
            <a:spLocks noGrp="1"/>
          </p:cNvSpPr>
          <p:nvPr>
            <p:ph idx="1"/>
          </p:nvPr>
        </p:nvSpPr>
        <p:spPr>
          <a:xfrm>
            <a:off x="234176" y="1150434"/>
            <a:ext cx="9905998" cy="5395332"/>
          </a:xfrm>
        </p:spPr>
        <p:txBody>
          <a:bodyPr>
            <a:normAutofit fontScale="92500" lnSpcReduction="10000"/>
          </a:bodyPr>
          <a:lstStyle/>
          <a:p>
            <a:r>
              <a:rPr lang="tr-TR" dirty="0">
                <a:hlinkClick r:id="rId2"/>
              </a:rPr>
              <a:t>https://maker.pro/arduino/tutorial/a-comparison-of-popular-arduino-boards</a:t>
            </a:r>
            <a:endParaRPr lang="tr-TR" dirty="0"/>
          </a:p>
          <a:p>
            <a:r>
              <a:rPr lang="tr-TR" dirty="0">
                <a:hlinkClick r:id="rId3"/>
              </a:rPr>
              <a:t>https://diyot.net/arduino-kartlarin-temel-ozelliklerinin-karsilastirilmasi/</a:t>
            </a:r>
            <a:endParaRPr lang="tr-TR" dirty="0"/>
          </a:p>
          <a:p>
            <a:r>
              <a:rPr lang="tr-TR" dirty="0">
                <a:hlinkClick r:id="rId4"/>
              </a:rPr>
              <a:t>https://geekhack.org/index.php?topic=83238.0</a:t>
            </a:r>
            <a:endParaRPr lang="tr-TR" dirty="0"/>
          </a:p>
          <a:p>
            <a:r>
              <a:rPr lang="tr-TR" dirty="0">
                <a:hlinkClick r:id="rId5"/>
              </a:rPr>
              <a:t>http://www.robotik.cc/mikroislemciler-ile-mikrodenetleyicileri-arasindaki-farklar-nelerdir/</a:t>
            </a:r>
            <a:endParaRPr lang="tr-TR" dirty="0"/>
          </a:p>
          <a:p>
            <a:r>
              <a:rPr lang="tr-TR" dirty="0">
                <a:hlinkClick r:id="rId6"/>
              </a:rPr>
              <a:t>https://coskuntasdemir.com/gomulu-sistemler/pic-mi-avr-mi-arm-mi-mips-mi-amaclarla-araclari-karistirmak-uzerine.html</a:t>
            </a:r>
            <a:endParaRPr lang="tr-TR" dirty="0"/>
          </a:p>
          <a:p>
            <a:r>
              <a:rPr lang="tr-TR" dirty="0">
                <a:hlinkClick r:id="rId7"/>
              </a:rPr>
              <a:t>http://www.lojikprob.com/avr/c-ile-avr-programlama-1-atmel-avr-nedir/</a:t>
            </a:r>
            <a:endParaRPr lang="tr-TR" dirty="0"/>
          </a:p>
          <a:p>
            <a:r>
              <a:rPr lang="tr-TR" dirty="0">
                <a:hlinkClick r:id="rId8"/>
              </a:rPr>
              <a:t>https://docs.deneyapkart.org</a:t>
            </a:r>
            <a:endParaRPr lang="tr-TR" dirty="0"/>
          </a:p>
          <a:p>
            <a:r>
              <a:rPr lang="tr-TR" dirty="0">
                <a:hlinkClick r:id="rId9"/>
              </a:rPr>
              <a:t>https://deneyapkart.org/magaza/urun-deneyap-kart-mini.html</a:t>
            </a:r>
            <a:endParaRPr lang="tr-TR" dirty="0"/>
          </a:p>
          <a:p>
            <a:r>
              <a:rPr lang="tr-TR" dirty="0">
                <a:hlinkClick r:id="rId10"/>
              </a:rPr>
              <a:t>https://www.robitshop.com/urun/teensy-4-0</a:t>
            </a:r>
            <a:endParaRPr lang="tr-TR" dirty="0"/>
          </a:p>
          <a:p>
            <a:r>
              <a:rPr lang="tr-TR" dirty="0">
                <a:hlinkClick r:id="rId11"/>
              </a:rPr>
              <a:t>https://community.arm.com/developer/ip-products/processors/f/cortex-m-forum/5686/m4-m7-comparision</a:t>
            </a:r>
            <a:endParaRPr lang="tr-TR" dirty="0"/>
          </a:p>
          <a:p>
            <a:r>
              <a:rPr lang="tr-TR" dirty="0" err="1"/>
              <a:t>https</a:t>
            </a:r>
            <a:r>
              <a:rPr lang="tr-TR" dirty="0"/>
              <a:t>://</a:t>
            </a:r>
            <a:r>
              <a:rPr lang="tr-TR" dirty="0" err="1"/>
              <a:t>maker.robotistan.com</a:t>
            </a:r>
            <a:r>
              <a:rPr lang="tr-TR" dirty="0"/>
              <a:t>/stm32f407-discovery-baslangic-rehberi/</a:t>
            </a:r>
          </a:p>
        </p:txBody>
      </p:sp>
    </p:spTree>
    <p:extLst>
      <p:ext uri="{BB962C8B-B14F-4D97-AF65-F5344CB8AC3E}">
        <p14:creationId xmlns:p14="http://schemas.microsoft.com/office/powerpoint/2010/main" val="770590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EC5790-4C20-5A4C-9B5D-94B6DFB8BE31}"/>
              </a:ext>
            </a:extLst>
          </p:cNvPr>
          <p:cNvSpPr>
            <a:spLocks noGrp="1"/>
          </p:cNvSpPr>
          <p:nvPr>
            <p:ph type="title"/>
          </p:nvPr>
        </p:nvSpPr>
        <p:spPr>
          <a:xfrm>
            <a:off x="1143000" y="579863"/>
            <a:ext cx="9905998" cy="1905000"/>
          </a:xfrm>
        </p:spPr>
        <p:txBody>
          <a:bodyPr>
            <a:normAutofit/>
          </a:bodyPr>
          <a:lstStyle/>
          <a:p>
            <a:pPr algn="ctr"/>
            <a:r>
              <a:rPr lang="tr-TR" sz="6000" b="1" dirty="0"/>
              <a:t>HABERLEŞME MODÜLLERİ</a:t>
            </a:r>
          </a:p>
        </p:txBody>
      </p:sp>
      <p:pic>
        <p:nvPicPr>
          <p:cNvPr id="4" name="Resim 3">
            <a:extLst>
              <a:ext uri="{FF2B5EF4-FFF2-40B4-BE49-F238E27FC236}">
                <a16:creationId xmlns:a16="http://schemas.microsoft.com/office/drawing/2014/main" id="{1757AA97-3B49-A74C-8AAC-41D44EAB9D4D}"/>
              </a:ext>
            </a:extLst>
          </p:cNvPr>
          <p:cNvPicPr>
            <a:picLocks noChangeAspect="1"/>
          </p:cNvPicPr>
          <p:nvPr/>
        </p:nvPicPr>
        <p:blipFill>
          <a:blip r:embed="rId2"/>
          <a:stretch>
            <a:fillRect/>
          </a:stretch>
        </p:blipFill>
        <p:spPr>
          <a:xfrm>
            <a:off x="295508" y="2484863"/>
            <a:ext cx="3188010" cy="3188010"/>
          </a:xfrm>
          <a:prstGeom prst="rect">
            <a:avLst/>
          </a:prstGeom>
        </p:spPr>
      </p:pic>
      <p:pic>
        <p:nvPicPr>
          <p:cNvPr id="6" name="Resim 5">
            <a:extLst>
              <a:ext uri="{FF2B5EF4-FFF2-40B4-BE49-F238E27FC236}">
                <a16:creationId xmlns:a16="http://schemas.microsoft.com/office/drawing/2014/main" id="{9C750AC3-45F9-2549-A90C-9DE7473880E0}"/>
              </a:ext>
            </a:extLst>
          </p:cNvPr>
          <p:cNvPicPr>
            <a:picLocks noChangeAspect="1"/>
          </p:cNvPicPr>
          <p:nvPr/>
        </p:nvPicPr>
        <p:blipFill>
          <a:blip r:embed="rId3"/>
          <a:stretch>
            <a:fillRect/>
          </a:stretch>
        </p:blipFill>
        <p:spPr>
          <a:xfrm>
            <a:off x="4521509" y="2523892"/>
            <a:ext cx="3148981" cy="3148981"/>
          </a:xfrm>
          <a:prstGeom prst="rect">
            <a:avLst/>
          </a:prstGeom>
        </p:spPr>
      </p:pic>
      <p:pic>
        <p:nvPicPr>
          <p:cNvPr id="8" name="Resim 7">
            <a:extLst>
              <a:ext uri="{FF2B5EF4-FFF2-40B4-BE49-F238E27FC236}">
                <a16:creationId xmlns:a16="http://schemas.microsoft.com/office/drawing/2014/main" id="{6E7A33A1-1870-9C49-B9CE-79A4E3AD4556}"/>
              </a:ext>
            </a:extLst>
          </p:cNvPr>
          <p:cNvPicPr>
            <a:picLocks noChangeAspect="1"/>
          </p:cNvPicPr>
          <p:nvPr/>
        </p:nvPicPr>
        <p:blipFill>
          <a:blip r:embed="rId4"/>
          <a:stretch>
            <a:fillRect/>
          </a:stretch>
        </p:blipFill>
        <p:spPr>
          <a:xfrm>
            <a:off x="8189304" y="2885068"/>
            <a:ext cx="3707188" cy="2787805"/>
          </a:xfrm>
          <a:prstGeom prst="rect">
            <a:avLst/>
          </a:prstGeom>
        </p:spPr>
      </p:pic>
    </p:spTree>
    <p:extLst>
      <p:ext uri="{BB962C8B-B14F-4D97-AF65-F5344CB8AC3E}">
        <p14:creationId xmlns:p14="http://schemas.microsoft.com/office/powerpoint/2010/main" val="24907068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85C857B-A361-D74D-8EDC-537C157B6F9B}"/>
              </a:ext>
            </a:extLst>
          </p:cNvPr>
          <p:cNvSpPr>
            <a:spLocks noGrp="1"/>
          </p:cNvSpPr>
          <p:nvPr>
            <p:ph idx="1"/>
          </p:nvPr>
        </p:nvSpPr>
        <p:spPr>
          <a:xfrm>
            <a:off x="1143001" y="1866899"/>
            <a:ext cx="9905998" cy="3124201"/>
          </a:xfrm>
        </p:spPr>
        <p:txBody>
          <a:bodyPr/>
          <a:lstStyle/>
          <a:p>
            <a:r>
              <a:rPr lang="tr-TR" dirty="0"/>
              <a:t>-Öncelikle diğer takımların kullandıkları haberleşme modüllerinin isimlerine aşina olmak için göz gezdirelim.</a:t>
            </a:r>
          </a:p>
          <a:p>
            <a:r>
              <a:rPr lang="tr-TR" dirty="0"/>
              <a:t>-sonrasında ise önemli takımların ve bizim geçen sene kullandığımız haberleşme modüllerinin özelliklerini , performanslarını inceleyelim.</a:t>
            </a:r>
          </a:p>
        </p:txBody>
      </p:sp>
    </p:spTree>
    <p:extLst>
      <p:ext uri="{BB962C8B-B14F-4D97-AF65-F5344CB8AC3E}">
        <p14:creationId xmlns:p14="http://schemas.microsoft.com/office/powerpoint/2010/main" val="601803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712068-68C7-D045-ADF8-5C17D05DD66D}"/>
              </a:ext>
            </a:extLst>
          </p:cNvPr>
          <p:cNvSpPr>
            <a:spLocks noGrp="1"/>
          </p:cNvSpPr>
          <p:nvPr>
            <p:ph type="title"/>
          </p:nvPr>
        </p:nvSpPr>
        <p:spPr>
          <a:xfrm>
            <a:off x="699739" y="2476500"/>
            <a:ext cx="10792521" cy="1905000"/>
          </a:xfrm>
        </p:spPr>
        <p:txBody>
          <a:bodyPr/>
          <a:lstStyle/>
          <a:p>
            <a:pPr algn="ctr"/>
            <a:r>
              <a:rPr lang="tr-TR" dirty="0"/>
              <a:t>PCB çizmek kullanılan popüler uygulamalar</a:t>
            </a:r>
          </a:p>
        </p:txBody>
      </p:sp>
    </p:spTree>
    <p:extLst>
      <p:ext uri="{BB962C8B-B14F-4D97-AF65-F5344CB8AC3E}">
        <p14:creationId xmlns:p14="http://schemas.microsoft.com/office/powerpoint/2010/main" val="3221829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26C3FD-6507-7B41-9C15-90F69AD0BD83}"/>
              </a:ext>
            </a:extLst>
          </p:cNvPr>
          <p:cNvSpPr>
            <a:spLocks noGrp="1"/>
          </p:cNvSpPr>
          <p:nvPr>
            <p:ph type="title"/>
          </p:nvPr>
        </p:nvSpPr>
        <p:spPr>
          <a:xfrm>
            <a:off x="0" y="-360319"/>
            <a:ext cx="9905998" cy="1905000"/>
          </a:xfrm>
        </p:spPr>
        <p:txBody>
          <a:bodyPr>
            <a:normAutofit/>
          </a:bodyPr>
          <a:lstStyle/>
          <a:p>
            <a:r>
              <a:rPr lang="tr-TR" sz="2400" b="1" dirty="0">
                <a:effectLst/>
              </a:rPr>
              <a:t>TAKIMLARIN KULLANDIKLARI HABERLEŞME MODÜLLERİ</a:t>
            </a:r>
            <a:br>
              <a:rPr lang="tr-TR" sz="2400" dirty="0">
                <a:effectLst/>
              </a:rPr>
            </a:br>
            <a:r>
              <a:rPr lang="tr-TR" sz="2400" b="1" dirty="0">
                <a:solidFill>
                  <a:srgbClr val="FF0000"/>
                </a:solidFill>
                <a:effectLst/>
              </a:rPr>
              <a:t>(not : önemli olan takımlar </a:t>
            </a:r>
            <a:r>
              <a:rPr lang="tr-TR" sz="2400" b="1" dirty="0">
                <a:solidFill>
                  <a:srgbClr val="00B050"/>
                </a:solidFill>
                <a:effectLst/>
              </a:rPr>
              <a:t>“!”</a:t>
            </a:r>
            <a:r>
              <a:rPr lang="tr-TR" sz="2400" b="1" dirty="0">
                <a:solidFill>
                  <a:srgbClr val="FF0000"/>
                </a:solidFill>
                <a:effectLst/>
              </a:rPr>
              <a:t> işareti ile belirtilmiştir.)</a:t>
            </a:r>
            <a:br>
              <a:rPr lang="tr-TR" sz="2400" dirty="0">
                <a:effectLst/>
              </a:rPr>
            </a:br>
            <a:endParaRPr lang="tr-TR" sz="2400" dirty="0"/>
          </a:p>
        </p:txBody>
      </p:sp>
      <p:sp>
        <p:nvSpPr>
          <p:cNvPr id="3" name="İçerik Yer Tutucusu 2">
            <a:extLst>
              <a:ext uri="{FF2B5EF4-FFF2-40B4-BE49-F238E27FC236}">
                <a16:creationId xmlns:a16="http://schemas.microsoft.com/office/drawing/2014/main" id="{9EA4885B-DC7B-B140-950B-E388FEEF9279}"/>
              </a:ext>
            </a:extLst>
          </p:cNvPr>
          <p:cNvSpPr>
            <a:spLocks noGrp="1"/>
          </p:cNvSpPr>
          <p:nvPr>
            <p:ph idx="1"/>
          </p:nvPr>
        </p:nvSpPr>
        <p:spPr>
          <a:xfrm>
            <a:off x="3456877" y="2122051"/>
            <a:ext cx="6207245" cy="4174273"/>
          </a:xfrm>
        </p:spPr>
        <p:txBody>
          <a:bodyPr>
            <a:noAutofit/>
          </a:bodyPr>
          <a:lstStyle/>
          <a:p>
            <a:r>
              <a:rPr lang="tr-TR" sz="1050" b="1" dirty="0">
                <a:solidFill>
                  <a:srgbClr val="FFFF00"/>
                </a:solidFill>
                <a:effectLst/>
              </a:rPr>
              <a:t>ORTA İRTİFA</a:t>
            </a:r>
          </a:p>
          <a:p>
            <a:r>
              <a:rPr lang="tr-TR" sz="1050" b="1" dirty="0">
                <a:effectLst/>
              </a:rPr>
              <a:t>-</a:t>
            </a:r>
            <a:r>
              <a:rPr lang="tr-TR" sz="1050" b="1" dirty="0" err="1">
                <a:effectLst/>
              </a:rPr>
              <a:t>Xbee</a:t>
            </a:r>
            <a:r>
              <a:rPr lang="tr-TR" sz="1050" b="1" dirty="0">
                <a:effectLst/>
              </a:rPr>
              <a:t> Pro 868mhz (SELÇUK 2018)(</a:t>
            </a:r>
            <a:r>
              <a:rPr lang="tr-TR" sz="1050" b="1" dirty="0" err="1">
                <a:effectLst/>
              </a:rPr>
              <a:t>TTurks</a:t>
            </a:r>
            <a:r>
              <a:rPr lang="tr-TR" sz="1050" b="1" dirty="0">
                <a:effectLst/>
              </a:rPr>
              <a:t> 2018)</a:t>
            </a:r>
          </a:p>
          <a:p>
            <a:r>
              <a:rPr lang="tr-TR" sz="1050" b="1" dirty="0">
                <a:effectLst/>
              </a:rPr>
              <a:t>-XBEE900hp (Çargah 2019)</a:t>
            </a:r>
          </a:p>
          <a:p>
            <a:r>
              <a:rPr lang="tr-TR" sz="1050" b="1" dirty="0">
                <a:effectLst/>
              </a:rPr>
              <a:t>-</a:t>
            </a:r>
            <a:r>
              <a:rPr lang="tr-TR" sz="1050" b="1" dirty="0" err="1">
                <a:effectLst/>
              </a:rPr>
              <a:t>Xbee</a:t>
            </a:r>
            <a:r>
              <a:rPr lang="tr-TR" sz="1050" b="1" dirty="0">
                <a:effectLst/>
              </a:rPr>
              <a:t> </a:t>
            </a:r>
            <a:r>
              <a:rPr lang="tr-TR" sz="1050" b="1" dirty="0" err="1">
                <a:effectLst/>
              </a:rPr>
              <a:t>pro</a:t>
            </a:r>
            <a:r>
              <a:rPr lang="tr-TR" sz="1050" b="1" dirty="0">
                <a:effectLst/>
              </a:rPr>
              <a:t> S3B [XBP9B-XCST-002] (</a:t>
            </a:r>
            <a:r>
              <a:rPr lang="tr-TR" sz="1050" b="1" dirty="0" err="1">
                <a:effectLst/>
              </a:rPr>
              <a:t>Çelikyay</a:t>
            </a:r>
            <a:r>
              <a:rPr lang="tr-TR" sz="1050" b="1" dirty="0">
                <a:effectLst/>
              </a:rPr>
              <a:t> 2019)</a:t>
            </a:r>
          </a:p>
          <a:p>
            <a:r>
              <a:rPr lang="tr-TR" sz="1050" b="1" dirty="0">
                <a:effectLst/>
              </a:rPr>
              <a:t>-Lora RF (Ege 2019)</a:t>
            </a:r>
          </a:p>
          <a:p>
            <a:r>
              <a:rPr lang="tr-TR" sz="1050" b="1" dirty="0">
                <a:effectLst/>
              </a:rPr>
              <a:t>-Lora SX1276 (</a:t>
            </a:r>
            <a:r>
              <a:rPr lang="tr-TR" sz="1050" b="1" dirty="0" err="1">
                <a:effectLst/>
              </a:rPr>
              <a:t>Adal</a:t>
            </a:r>
            <a:r>
              <a:rPr lang="tr-TR" sz="1050" b="1" dirty="0">
                <a:effectLst/>
              </a:rPr>
              <a:t> 2020)</a:t>
            </a:r>
          </a:p>
          <a:p>
            <a:r>
              <a:rPr lang="tr-TR" sz="1050" b="1" dirty="0">
                <a:effectLst/>
              </a:rPr>
              <a:t>-</a:t>
            </a:r>
            <a:r>
              <a:rPr lang="tr-TR" sz="1050" b="1" dirty="0" err="1">
                <a:effectLst/>
              </a:rPr>
              <a:t>XBee</a:t>
            </a:r>
            <a:r>
              <a:rPr lang="tr-TR" sz="1050" b="1" dirty="0">
                <a:effectLst/>
              </a:rPr>
              <a:t> S3B(</a:t>
            </a:r>
            <a:r>
              <a:rPr lang="tr-TR" sz="1050" b="1" dirty="0" err="1">
                <a:effectLst/>
              </a:rPr>
              <a:t>Amanos</a:t>
            </a:r>
            <a:r>
              <a:rPr lang="tr-TR" sz="1050" b="1" dirty="0">
                <a:effectLst/>
              </a:rPr>
              <a:t> 2020) </a:t>
            </a:r>
          </a:p>
          <a:p>
            <a:r>
              <a:rPr lang="tr-TR" sz="1050" b="1" dirty="0">
                <a:effectLst/>
              </a:rPr>
              <a:t>-Lora E32-TTL-1W(Atalay 2020)</a:t>
            </a:r>
          </a:p>
          <a:p>
            <a:r>
              <a:rPr lang="tr-TR" sz="1050" b="1" dirty="0">
                <a:effectLst/>
              </a:rPr>
              <a:t>-</a:t>
            </a:r>
            <a:r>
              <a:rPr lang="tr-TR" sz="1050" b="1" dirty="0" err="1">
                <a:effectLst/>
              </a:rPr>
              <a:t>Xbee</a:t>
            </a:r>
            <a:r>
              <a:rPr lang="tr-TR" sz="1050" b="1" dirty="0">
                <a:effectLst/>
              </a:rPr>
              <a:t> </a:t>
            </a:r>
            <a:r>
              <a:rPr lang="tr-TR" sz="1050" b="1" dirty="0" err="1">
                <a:effectLst/>
              </a:rPr>
              <a:t>Prro</a:t>
            </a:r>
            <a:r>
              <a:rPr lang="tr-TR" sz="1050" b="1" dirty="0">
                <a:effectLst/>
              </a:rPr>
              <a:t> S2C (Aurora 2020)</a:t>
            </a:r>
          </a:p>
          <a:p>
            <a:r>
              <a:rPr lang="tr-TR" sz="1050" b="1" dirty="0">
                <a:effectLst/>
              </a:rPr>
              <a:t>-Lora Sx1276 (Ayyuk 2020)</a:t>
            </a:r>
          </a:p>
          <a:p>
            <a:r>
              <a:rPr lang="tr-TR" sz="1050" b="1" dirty="0">
                <a:effectLst/>
              </a:rPr>
              <a:t>-XBEE Pro S3B (</a:t>
            </a:r>
            <a:r>
              <a:rPr lang="tr-TR" sz="1050" b="1" dirty="0" err="1">
                <a:effectLst/>
              </a:rPr>
              <a:t>Çelikyay</a:t>
            </a:r>
            <a:r>
              <a:rPr lang="tr-TR" sz="1050" b="1" dirty="0">
                <a:effectLst/>
              </a:rPr>
              <a:t> 2020)</a:t>
            </a:r>
          </a:p>
          <a:p>
            <a:r>
              <a:rPr lang="tr-TR" sz="1050" b="1" dirty="0">
                <a:effectLst/>
              </a:rPr>
              <a:t>-XBEE PRO XSC S3B 900MHZ (</a:t>
            </a:r>
            <a:r>
              <a:rPr lang="tr-TR" sz="1050" b="1" dirty="0" err="1">
                <a:effectLst/>
              </a:rPr>
              <a:t>Etü</a:t>
            </a:r>
            <a:r>
              <a:rPr lang="tr-TR" sz="1050" b="1" dirty="0">
                <a:effectLst/>
              </a:rPr>
              <a:t> 2020)</a:t>
            </a:r>
          </a:p>
          <a:p>
            <a:r>
              <a:rPr lang="tr-TR" sz="1050" b="1" dirty="0">
                <a:effectLst/>
              </a:rPr>
              <a:t>-LoRa-Ra2 915MHz (Gökova 2020) </a:t>
            </a:r>
            <a:r>
              <a:rPr lang="tr-TR" sz="1050" b="1" dirty="0">
                <a:solidFill>
                  <a:srgbClr val="00B050"/>
                </a:solidFill>
                <a:effectLst/>
              </a:rPr>
              <a:t>!</a:t>
            </a:r>
          </a:p>
          <a:p>
            <a:r>
              <a:rPr lang="tr-TR" sz="1050" b="1" dirty="0">
                <a:effectLst/>
              </a:rPr>
              <a:t>-LORA SX1276 (Nova 2020)</a:t>
            </a:r>
          </a:p>
          <a:p>
            <a:r>
              <a:rPr lang="tr-TR" sz="1050" b="1" dirty="0">
                <a:effectLst/>
              </a:rPr>
              <a:t>-XBEE Pro S3B &amp; Explorer (</a:t>
            </a:r>
            <a:r>
              <a:rPr lang="tr-TR" sz="1050" b="1" dirty="0" err="1">
                <a:effectLst/>
              </a:rPr>
              <a:t>Quatromech</a:t>
            </a:r>
            <a:r>
              <a:rPr lang="tr-TR" sz="1050" b="1" dirty="0">
                <a:effectLst/>
              </a:rPr>
              <a:t> 2020)</a:t>
            </a:r>
          </a:p>
          <a:p>
            <a:r>
              <a:rPr lang="tr-TR" sz="1050" b="1" dirty="0">
                <a:effectLst/>
              </a:rPr>
              <a:t>-HM-TRLR-S 433Mhz (Samsun 2020) </a:t>
            </a:r>
            <a:r>
              <a:rPr lang="tr-TR" sz="1050" b="1" dirty="0">
                <a:solidFill>
                  <a:srgbClr val="00B050"/>
                </a:solidFill>
                <a:effectLst/>
              </a:rPr>
              <a:t>!</a:t>
            </a:r>
          </a:p>
          <a:p>
            <a:r>
              <a:rPr lang="tr-TR" sz="1050" b="1" dirty="0">
                <a:effectLst/>
              </a:rPr>
              <a:t>-Lora ra02 (</a:t>
            </a:r>
            <a:r>
              <a:rPr lang="tr-TR" sz="1050" b="1" dirty="0" err="1">
                <a:effectLst/>
              </a:rPr>
              <a:t>SpaceH</a:t>
            </a:r>
            <a:r>
              <a:rPr lang="tr-TR" sz="1050" b="1" dirty="0">
                <a:effectLst/>
              </a:rPr>
              <a:t> 2020)</a:t>
            </a:r>
          </a:p>
          <a:p>
            <a:r>
              <a:rPr lang="tr-TR" sz="1050" b="1" dirty="0">
                <a:effectLst/>
              </a:rPr>
              <a:t>-</a:t>
            </a:r>
            <a:r>
              <a:rPr lang="tr-TR" sz="1050" b="1" dirty="0" err="1">
                <a:effectLst/>
              </a:rPr>
              <a:t>Xbee</a:t>
            </a:r>
            <a:r>
              <a:rPr lang="tr-TR" sz="1050" b="1" dirty="0">
                <a:effectLst/>
              </a:rPr>
              <a:t> S2C Pro (</a:t>
            </a:r>
            <a:r>
              <a:rPr lang="tr-TR" sz="1050" b="1" dirty="0" err="1">
                <a:effectLst/>
              </a:rPr>
              <a:t>TRoket</a:t>
            </a:r>
            <a:r>
              <a:rPr lang="tr-TR" sz="1050" b="1" dirty="0">
                <a:effectLst/>
              </a:rPr>
              <a:t> 2020) </a:t>
            </a:r>
            <a:r>
              <a:rPr lang="tr-TR" sz="1050" b="1" dirty="0">
                <a:solidFill>
                  <a:srgbClr val="00B050"/>
                </a:solidFill>
                <a:effectLst/>
              </a:rPr>
              <a:t>!</a:t>
            </a:r>
          </a:p>
          <a:p>
            <a:r>
              <a:rPr lang="tr-TR" sz="1050" b="1" dirty="0">
                <a:effectLst/>
              </a:rPr>
              <a:t>-Lora RFM98 (Yıldız 2020) </a:t>
            </a:r>
            <a:r>
              <a:rPr lang="tr-TR" sz="1050" b="1" dirty="0">
                <a:solidFill>
                  <a:srgbClr val="00B050"/>
                </a:solidFill>
                <a:effectLst/>
              </a:rPr>
              <a:t>!</a:t>
            </a:r>
          </a:p>
          <a:p>
            <a:r>
              <a:rPr lang="tr-TR" sz="1050" b="1" dirty="0">
                <a:effectLst/>
              </a:rPr>
              <a:t>-</a:t>
            </a:r>
            <a:r>
              <a:rPr lang="tr-TR" sz="1050" b="1" dirty="0" err="1">
                <a:effectLst/>
              </a:rPr>
              <a:t>LoRa</a:t>
            </a:r>
            <a:r>
              <a:rPr lang="tr-TR" sz="1050" b="1" dirty="0">
                <a:effectLst/>
              </a:rPr>
              <a:t> RFM98W(Sitare 2020) </a:t>
            </a:r>
            <a:r>
              <a:rPr lang="tr-TR" sz="1050" b="1" dirty="0">
                <a:solidFill>
                  <a:srgbClr val="00B050"/>
                </a:solidFill>
                <a:effectLst/>
              </a:rPr>
              <a:t>!</a:t>
            </a:r>
          </a:p>
          <a:p>
            <a:r>
              <a:rPr lang="tr-TR" sz="1050" b="1" dirty="0">
                <a:effectLst/>
              </a:rPr>
              <a:t>-Lora Modülü SX1278 E32 433mhz (ŞAHİN 2021)</a:t>
            </a:r>
            <a:r>
              <a:rPr lang="tr-TR" sz="1050" b="1" dirty="0">
                <a:solidFill>
                  <a:srgbClr val="00B050"/>
                </a:solidFill>
                <a:effectLst/>
              </a:rPr>
              <a:t> !</a:t>
            </a:r>
          </a:p>
          <a:p>
            <a:endParaRPr lang="tr-TR" sz="1050" b="1" dirty="0">
              <a:effectLst/>
            </a:endParaRPr>
          </a:p>
          <a:p>
            <a:r>
              <a:rPr lang="tr-TR" sz="1050" dirty="0">
                <a:effectLst/>
              </a:rPr>
              <a:t> </a:t>
            </a:r>
          </a:p>
          <a:p>
            <a:endParaRPr lang="tr-TR" sz="1050" dirty="0"/>
          </a:p>
        </p:txBody>
      </p:sp>
      <p:sp>
        <p:nvSpPr>
          <p:cNvPr id="4" name="İçerik Yer Tutucusu 2">
            <a:extLst>
              <a:ext uri="{FF2B5EF4-FFF2-40B4-BE49-F238E27FC236}">
                <a16:creationId xmlns:a16="http://schemas.microsoft.com/office/drawing/2014/main" id="{6A414887-9DFB-6B4A-93A0-42E77375FD0F}"/>
              </a:ext>
            </a:extLst>
          </p:cNvPr>
          <p:cNvSpPr txBox="1">
            <a:spLocks/>
          </p:cNvSpPr>
          <p:nvPr/>
        </p:nvSpPr>
        <p:spPr>
          <a:xfrm>
            <a:off x="6742772" y="2514600"/>
            <a:ext cx="3769112" cy="3124201"/>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tr-TR" sz="500" dirty="0"/>
          </a:p>
        </p:txBody>
      </p:sp>
      <p:sp>
        <p:nvSpPr>
          <p:cNvPr id="5" name="Metin kutusu 4">
            <a:extLst>
              <a:ext uri="{FF2B5EF4-FFF2-40B4-BE49-F238E27FC236}">
                <a16:creationId xmlns:a16="http://schemas.microsoft.com/office/drawing/2014/main" id="{B89D0F07-6738-2542-8BD1-90C65D58D032}"/>
              </a:ext>
            </a:extLst>
          </p:cNvPr>
          <p:cNvSpPr txBox="1"/>
          <p:nvPr/>
        </p:nvSpPr>
        <p:spPr>
          <a:xfrm>
            <a:off x="7878744" y="952500"/>
            <a:ext cx="2209259" cy="1169551"/>
          </a:xfrm>
          <a:prstGeom prst="rect">
            <a:avLst/>
          </a:prstGeom>
          <a:noFill/>
        </p:spPr>
        <p:txBody>
          <a:bodyPr wrap="none" rtlCol="0">
            <a:spAutoFit/>
          </a:bodyPr>
          <a:lstStyle/>
          <a:p>
            <a:r>
              <a:rPr lang="tr-TR" sz="1050" b="1" dirty="0">
                <a:solidFill>
                  <a:srgbClr val="FFFF00"/>
                </a:solidFill>
              </a:rPr>
              <a:t>YÜKSEK İRTİFA</a:t>
            </a:r>
          </a:p>
          <a:p>
            <a:r>
              <a:rPr lang="tr-TR" sz="1050" b="1" dirty="0"/>
              <a:t> </a:t>
            </a:r>
          </a:p>
          <a:p>
            <a:r>
              <a:rPr lang="tr-TR" sz="1050" b="1" dirty="0"/>
              <a:t>-RFD 900+ (1,5 ADANA) </a:t>
            </a:r>
            <a:r>
              <a:rPr lang="tr-TR" sz="1050" b="1" dirty="0">
                <a:solidFill>
                  <a:srgbClr val="00B050"/>
                </a:solidFill>
              </a:rPr>
              <a:t>!</a:t>
            </a:r>
          </a:p>
          <a:p>
            <a:r>
              <a:rPr lang="tr-TR" sz="1050" b="1" dirty="0"/>
              <a:t>-</a:t>
            </a:r>
            <a:r>
              <a:rPr lang="tr-TR" sz="1050" b="1" dirty="0" err="1"/>
              <a:t>LoRa</a:t>
            </a:r>
            <a:r>
              <a:rPr lang="tr-TR" sz="1050" b="1" dirty="0"/>
              <a:t> E45-TTL-1W (Hazar 2020) </a:t>
            </a:r>
            <a:r>
              <a:rPr lang="tr-TR" sz="1050" b="1" dirty="0">
                <a:solidFill>
                  <a:srgbClr val="00B050"/>
                </a:solidFill>
              </a:rPr>
              <a:t>!</a:t>
            </a:r>
          </a:p>
          <a:p>
            <a:endParaRPr lang="tr-TR" sz="2800" dirty="0"/>
          </a:p>
        </p:txBody>
      </p:sp>
    </p:spTree>
    <p:extLst>
      <p:ext uri="{BB962C8B-B14F-4D97-AF65-F5344CB8AC3E}">
        <p14:creationId xmlns:p14="http://schemas.microsoft.com/office/powerpoint/2010/main" val="36318186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C90604-39BA-F44B-8969-3A512245EB78}"/>
              </a:ext>
            </a:extLst>
          </p:cNvPr>
          <p:cNvSpPr>
            <a:spLocks noGrp="1"/>
          </p:cNvSpPr>
          <p:nvPr>
            <p:ph type="title"/>
          </p:nvPr>
        </p:nvSpPr>
        <p:spPr/>
        <p:txBody>
          <a:bodyPr/>
          <a:lstStyle/>
          <a:p>
            <a:r>
              <a:rPr lang="tr-TR" b="1" dirty="0"/>
              <a:t>ÖN PLANA ÇIKAN MODÜLLER</a:t>
            </a:r>
          </a:p>
        </p:txBody>
      </p:sp>
      <p:sp>
        <p:nvSpPr>
          <p:cNvPr id="3" name="İçerik Yer Tutucusu 2">
            <a:extLst>
              <a:ext uri="{FF2B5EF4-FFF2-40B4-BE49-F238E27FC236}">
                <a16:creationId xmlns:a16="http://schemas.microsoft.com/office/drawing/2014/main" id="{558270FF-482A-9C49-BFD6-9204BE504270}"/>
              </a:ext>
            </a:extLst>
          </p:cNvPr>
          <p:cNvSpPr>
            <a:spLocks noGrp="1"/>
          </p:cNvSpPr>
          <p:nvPr>
            <p:ph idx="1"/>
          </p:nvPr>
        </p:nvSpPr>
        <p:spPr/>
        <p:txBody>
          <a:bodyPr/>
          <a:lstStyle/>
          <a:p>
            <a:r>
              <a:rPr lang="tr-TR" dirty="0"/>
              <a:t>- XBEE</a:t>
            </a:r>
          </a:p>
          <a:p>
            <a:r>
              <a:rPr lang="tr-TR" dirty="0"/>
              <a:t>- LORA</a:t>
            </a:r>
          </a:p>
          <a:p>
            <a:r>
              <a:rPr lang="tr-TR" dirty="0"/>
              <a:t>- HM-TRLR-S 433Mhz</a:t>
            </a:r>
          </a:p>
          <a:p>
            <a:r>
              <a:rPr lang="tr-TR" dirty="0"/>
              <a:t>- RFD 900+</a:t>
            </a:r>
          </a:p>
        </p:txBody>
      </p:sp>
    </p:spTree>
    <p:extLst>
      <p:ext uri="{BB962C8B-B14F-4D97-AF65-F5344CB8AC3E}">
        <p14:creationId xmlns:p14="http://schemas.microsoft.com/office/powerpoint/2010/main" val="511030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8845552-AD78-7040-B14A-8515ABE69251}"/>
              </a:ext>
            </a:extLst>
          </p:cNvPr>
          <p:cNvSpPr>
            <a:spLocks noGrp="1"/>
          </p:cNvSpPr>
          <p:nvPr>
            <p:ph type="title"/>
          </p:nvPr>
        </p:nvSpPr>
        <p:spPr/>
        <p:txBody>
          <a:bodyPr/>
          <a:lstStyle/>
          <a:p>
            <a:r>
              <a:rPr lang="tr-TR" dirty="0"/>
              <a:t>ÖNCESİNDE BİLMEMİZ GEREKENLER</a:t>
            </a:r>
          </a:p>
        </p:txBody>
      </p:sp>
      <p:sp>
        <p:nvSpPr>
          <p:cNvPr id="3" name="İçerik Yer Tutucusu 2">
            <a:extLst>
              <a:ext uri="{FF2B5EF4-FFF2-40B4-BE49-F238E27FC236}">
                <a16:creationId xmlns:a16="http://schemas.microsoft.com/office/drawing/2014/main" id="{FA1D2548-44FE-C34E-A88D-258464BF4790}"/>
              </a:ext>
            </a:extLst>
          </p:cNvPr>
          <p:cNvSpPr>
            <a:spLocks noGrp="1"/>
          </p:cNvSpPr>
          <p:nvPr>
            <p:ph idx="1"/>
          </p:nvPr>
        </p:nvSpPr>
        <p:spPr/>
        <p:txBody>
          <a:bodyPr>
            <a:normAutofit fontScale="85000" lnSpcReduction="20000"/>
          </a:bodyPr>
          <a:lstStyle/>
          <a:p>
            <a:r>
              <a:rPr lang="tr-TR" b="1" dirty="0">
                <a:solidFill>
                  <a:srgbClr val="0070C0"/>
                </a:solidFill>
              </a:rPr>
              <a:t>1-) </a:t>
            </a:r>
            <a:r>
              <a:rPr lang="tr-TR" dirty="0"/>
              <a:t>DBİ NE KADAR YÜKSEKSE MODÜLLERİN HABERLEŞME GÜÇLERİ DE O KADAR YÜKSEK OLUR.</a:t>
            </a:r>
          </a:p>
          <a:p>
            <a:r>
              <a:rPr lang="tr-TR" dirty="0">
                <a:solidFill>
                  <a:srgbClr val="0070C0"/>
                </a:solidFill>
              </a:rPr>
              <a:t>2-)</a:t>
            </a:r>
            <a:r>
              <a:rPr lang="tr-TR" dirty="0"/>
              <a:t>FREKANS(HZ) OLAYI İSE ŞÖYLEDİR: EĞERKİ FREKANS YÜKSEK İSE VERİ GÖNDERME SAYIMIZ O KADAR ARTIYOR.YANİ GÖNDERDİĞİMİZ BYTE ARTIYOR FAKAT BU SEFER YAYILMA HIZI AZALDIĞI İÇİN DİĞER MODÜL İLE HABERLEŞME MESAFESİ AZALIYOR.EĞER FREKANSI DÜŞÜK VE DBİ YÜKSEK BİR MODÜL İSE VERİ DEPOSU AZ OLACAKTIR AMA TAM ZITTINA GÖNDERME MESAFESİ DAHA DA ARTACAKTIR.BİZİMDE METİNLERİMİZ ÇOK BÜYÜK BOYUTLU OLMADIĞI İÇİN VE BİLGİLERE HARF KODU YÜKLEDİĞİMİZ İÇİN ÇOK BİR DATALIK İŞİMİZ KALMIYOR.BİZİM İÇİN ÖNEMLİ OLAN MESAFE OLMALIDIR.</a:t>
            </a:r>
          </a:p>
          <a:p>
            <a:r>
              <a:rPr lang="tr-TR" dirty="0">
                <a:solidFill>
                  <a:srgbClr val="0070C0"/>
                </a:solidFill>
              </a:rPr>
              <a:t>3-) </a:t>
            </a:r>
            <a:r>
              <a:rPr lang="tr-TR" dirty="0">
                <a:solidFill>
                  <a:schemeClr val="tx1"/>
                </a:solidFill>
              </a:rPr>
              <a:t>SON OLARAK TA BU VERİLERİN İŞLENMESİ,GÖNDERİLMESİ GİBİ İŞLERİ ÜSTLENEN, HABERLEŞME MODÜLÜNÜN ÜSTÜNDE BULUNAN MİKROCHİP ‘TİR. </a:t>
            </a:r>
            <a:r>
              <a:rPr lang="tr-TR" dirty="0">
                <a:solidFill>
                  <a:srgbClr val="FF0000"/>
                </a:solidFill>
              </a:rPr>
              <a:t>MODÜLÜN MESAFESİNDE ETKİLİDİR.</a:t>
            </a:r>
          </a:p>
        </p:txBody>
      </p:sp>
    </p:spTree>
    <p:extLst>
      <p:ext uri="{BB962C8B-B14F-4D97-AF65-F5344CB8AC3E}">
        <p14:creationId xmlns:p14="http://schemas.microsoft.com/office/powerpoint/2010/main" val="941300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9533CD-BCE2-B343-B3C5-3E40A461EEBE}"/>
              </a:ext>
            </a:extLst>
          </p:cNvPr>
          <p:cNvSpPr>
            <a:spLocks noGrp="1"/>
          </p:cNvSpPr>
          <p:nvPr>
            <p:ph type="title"/>
          </p:nvPr>
        </p:nvSpPr>
        <p:spPr>
          <a:xfrm>
            <a:off x="1629936" y="1092820"/>
            <a:ext cx="8932127" cy="952500"/>
          </a:xfrm>
        </p:spPr>
        <p:txBody>
          <a:bodyPr>
            <a:normAutofit fontScale="90000"/>
          </a:bodyPr>
          <a:lstStyle/>
          <a:p>
            <a:r>
              <a:rPr lang="tr-TR" sz="5400" b="1" dirty="0"/>
              <a:t>-</a:t>
            </a:r>
            <a:r>
              <a:rPr lang="tr-TR" sz="5400" b="1" dirty="0" err="1"/>
              <a:t>Xbee</a:t>
            </a:r>
            <a:r>
              <a:rPr lang="tr-TR" sz="5400" b="1" dirty="0"/>
              <a:t> haberleşme modülü</a:t>
            </a:r>
          </a:p>
        </p:txBody>
      </p:sp>
      <p:pic>
        <p:nvPicPr>
          <p:cNvPr id="5" name="İçerik Yer Tutucusu 4">
            <a:extLst>
              <a:ext uri="{FF2B5EF4-FFF2-40B4-BE49-F238E27FC236}">
                <a16:creationId xmlns:a16="http://schemas.microsoft.com/office/drawing/2014/main" id="{E7EB809E-F525-BE42-8935-C324C20E2D33}"/>
              </a:ext>
            </a:extLst>
          </p:cNvPr>
          <p:cNvPicPr>
            <a:picLocks noGrp="1" noChangeAspect="1"/>
          </p:cNvPicPr>
          <p:nvPr>
            <p:ph idx="1"/>
          </p:nvPr>
        </p:nvPicPr>
        <p:blipFill>
          <a:blip r:embed="rId2"/>
          <a:stretch>
            <a:fillRect/>
          </a:stretch>
        </p:blipFill>
        <p:spPr>
          <a:xfrm>
            <a:off x="1803401" y="2645009"/>
            <a:ext cx="2549292" cy="2549292"/>
          </a:xfrm>
        </p:spPr>
      </p:pic>
      <p:pic>
        <p:nvPicPr>
          <p:cNvPr id="7" name="Resim 6">
            <a:extLst>
              <a:ext uri="{FF2B5EF4-FFF2-40B4-BE49-F238E27FC236}">
                <a16:creationId xmlns:a16="http://schemas.microsoft.com/office/drawing/2014/main" id="{4A05F1EC-4664-C145-B265-ABAC744CD130}"/>
              </a:ext>
            </a:extLst>
          </p:cNvPr>
          <p:cNvPicPr>
            <a:picLocks noChangeAspect="1"/>
          </p:cNvPicPr>
          <p:nvPr/>
        </p:nvPicPr>
        <p:blipFill>
          <a:blip r:embed="rId3"/>
          <a:stretch>
            <a:fillRect/>
          </a:stretch>
        </p:blipFill>
        <p:spPr>
          <a:xfrm>
            <a:off x="6095999" y="2645009"/>
            <a:ext cx="3700585" cy="2549292"/>
          </a:xfrm>
          <a:prstGeom prst="rect">
            <a:avLst/>
          </a:prstGeom>
        </p:spPr>
      </p:pic>
    </p:spTree>
    <p:extLst>
      <p:ext uri="{BB962C8B-B14F-4D97-AF65-F5344CB8AC3E}">
        <p14:creationId xmlns:p14="http://schemas.microsoft.com/office/powerpoint/2010/main" val="15842254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a:extLst>
              <a:ext uri="{FF2B5EF4-FFF2-40B4-BE49-F238E27FC236}">
                <a16:creationId xmlns:a16="http://schemas.microsoft.com/office/drawing/2014/main" id="{5FC63E0D-F664-914B-BD12-C06DF6F2ACBD}"/>
              </a:ext>
            </a:extLst>
          </p:cNvPr>
          <p:cNvSpPr/>
          <p:nvPr/>
        </p:nvSpPr>
        <p:spPr>
          <a:xfrm>
            <a:off x="2499731" y="3105834"/>
            <a:ext cx="7192537" cy="646331"/>
          </a:xfrm>
          <a:prstGeom prst="rect">
            <a:avLst/>
          </a:prstGeom>
        </p:spPr>
        <p:txBody>
          <a:bodyPr wrap="square">
            <a:spAutoFit/>
          </a:bodyPr>
          <a:lstStyle/>
          <a:p>
            <a:r>
              <a:rPr lang="tr-TR" dirty="0" err="1">
                <a:latin typeface="Open Sans" panose="020B0606030504020204" pitchFamily="34" charset="0"/>
              </a:rPr>
              <a:t>XBee</a:t>
            </a:r>
            <a:r>
              <a:rPr lang="tr-TR" dirty="0">
                <a:latin typeface="Open Sans" panose="020B0606030504020204" pitchFamily="34" charset="0"/>
              </a:rPr>
              <a:t>: </a:t>
            </a:r>
            <a:r>
              <a:rPr lang="tr-TR" dirty="0" err="1">
                <a:latin typeface="Open Sans" panose="020B0606030504020204" pitchFamily="34" charset="0"/>
              </a:rPr>
              <a:t>Digi</a:t>
            </a:r>
            <a:r>
              <a:rPr lang="tr-TR" dirty="0">
                <a:latin typeface="Open Sans" panose="020B0606030504020204" pitchFamily="34" charset="0"/>
              </a:rPr>
              <a:t> firmasının üretmiş olduğu kablosuz iletişim cihazlarına verilen isimdir. </a:t>
            </a:r>
            <a:endParaRPr lang="tr-TR" dirty="0"/>
          </a:p>
        </p:txBody>
      </p:sp>
      <p:sp>
        <p:nvSpPr>
          <p:cNvPr id="6" name="Metin kutusu 5">
            <a:extLst>
              <a:ext uri="{FF2B5EF4-FFF2-40B4-BE49-F238E27FC236}">
                <a16:creationId xmlns:a16="http://schemas.microsoft.com/office/drawing/2014/main" id="{8D7F2419-311E-0A48-AE16-F7C3B26FC004}"/>
              </a:ext>
            </a:extLst>
          </p:cNvPr>
          <p:cNvSpPr txBox="1"/>
          <p:nvPr/>
        </p:nvSpPr>
        <p:spPr>
          <a:xfrm>
            <a:off x="234175" y="111512"/>
            <a:ext cx="5958682" cy="1200329"/>
          </a:xfrm>
          <a:prstGeom prst="rect">
            <a:avLst/>
          </a:prstGeom>
          <a:noFill/>
        </p:spPr>
        <p:txBody>
          <a:bodyPr wrap="none" rtlCol="0">
            <a:spAutoFit/>
          </a:bodyPr>
          <a:lstStyle/>
          <a:p>
            <a:r>
              <a:rPr lang="tr-TR" sz="7200" b="1" dirty="0"/>
              <a:t>XBEE NEDİR ?</a:t>
            </a:r>
          </a:p>
        </p:txBody>
      </p:sp>
      <p:sp>
        <p:nvSpPr>
          <p:cNvPr id="4" name="Metin kutusu 3">
            <a:extLst>
              <a:ext uri="{FF2B5EF4-FFF2-40B4-BE49-F238E27FC236}">
                <a16:creationId xmlns:a16="http://schemas.microsoft.com/office/drawing/2014/main" id="{3DC6BD1A-9F59-BE49-8DF5-1BA2B392BF7F}"/>
              </a:ext>
            </a:extLst>
          </p:cNvPr>
          <p:cNvSpPr txBox="1"/>
          <p:nvPr/>
        </p:nvSpPr>
        <p:spPr>
          <a:xfrm>
            <a:off x="156118" y="5457444"/>
            <a:ext cx="1999265" cy="369332"/>
          </a:xfrm>
          <a:prstGeom prst="rect">
            <a:avLst/>
          </a:prstGeom>
          <a:noFill/>
        </p:spPr>
        <p:txBody>
          <a:bodyPr wrap="none" rtlCol="0">
            <a:spAutoFit/>
          </a:bodyPr>
          <a:lstStyle/>
          <a:p>
            <a:r>
              <a:rPr lang="tr-TR" dirty="0">
                <a:solidFill>
                  <a:srgbClr val="FF0000"/>
                </a:solidFill>
              </a:rPr>
              <a:t>FİYAT :100-350 TL</a:t>
            </a:r>
          </a:p>
        </p:txBody>
      </p:sp>
      <p:sp>
        <p:nvSpPr>
          <p:cNvPr id="2" name="Sağ Ok 1">
            <a:extLst>
              <a:ext uri="{FF2B5EF4-FFF2-40B4-BE49-F238E27FC236}">
                <a16:creationId xmlns:a16="http://schemas.microsoft.com/office/drawing/2014/main" id="{EB5C6EF8-8C40-5949-8047-46EAAC2B03AA}"/>
              </a:ext>
            </a:extLst>
          </p:cNvPr>
          <p:cNvSpPr/>
          <p:nvPr/>
        </p:nvSpPr>
        <p:spPr>
          <a:xfrm>
            <a:off x="2241395" y="5457444"/>
            <a:ext cx="2274849" cy="369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Metin kutusu 2">
            <a:extLst>
              <a:ext uri="{FF2B5EF4-FFF2-40B4-BE49-F238E27FC236}">
                <a16:creationId xmlns:a16="http://schemas.microsoft.com/office/drawing/2014/main" id="{CB265ECA-FD91-BC41-B9CD-61624105F8DB}"/>
              </a:ext>
            </a:extLst>
          </p:cNvPr>
          <p:cNvSpPr txBox="1"/>
          <p:nvPr/>
        </p:nvSpPr>
        <p:spPr>
          <a:xfrm>
            <a:off x="4641113" y="5457444"/>
            <a:ext cx="3007555" cy="369332"/>
          </a:xfrm>
          <a:prstGeom prst="rect">
            <a:avLst/>
          </a:prstGeom>
          <a:noFill/>
        </p:spPr>
        <p:txBody>
          <a:bodyPr wrap="none" rtlCol="0">
            <a:spAutoFit/>
          </a:bodyPr>
          <a:lstStyle/>
          <a:p>
            <a:r>
              <a:rPr lang="tr-TR" dirty="0"/>
              <a:t>(Bizim kullanabildiklerimiz)</a:t>
            </a:r>
          </a:p>
        </p:txBody>
      </p:sp>
    </p:spTree>
    <p:extLst>
      <p:ext uri="{BB962C8B-B14F-4D97-AF65-F5344CB8AC3E}">
        <p14:creationId xmlns:p14="http://schemas.microsoft.com/office/powerpoint/2010/main" val="6376293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58517FA-F038-834A-8E35-2EF97E17ACCF}"/>
              </a:ext>
            </a:extLst>
          </p:cNvPr>
          <p:cNvSpPr>
            <a:spLocks noGrp="1"/>
          </p:cNvSpPr>
          <p:nvPr>
            <p:ph type="title"/>
          </p:nvPr>
        </p:nvSpPr>
        <p:spPr>
          <a:xfrm>
            <a:off x="0" y="0"/>
            <a:ext cx="8928138" cy="806605"/>
          </a:xfrm>
        </p:spPr>
        <p:txBody>
          <a:bodyPr/>
          <a:lstStyle/>
          <a:p>
            <a:r>
              <a:rPr lang="tr-TR" b="1" dirty="0"/>
              <a:t>Normal modülleri mi </a:t>
            </a:r>
            <a:r>
              <a:rPr lang="tr-TR" b="1" dirty="0" err="1"/>
              <a:t>pro</a:t>
            </a:r>
            <a:r>
              <a:rPr lang="tr-TR" b="1" dirty="0"/>
              <a:t> modülleri mi ?</a:t>
            </a:r>
          </a:p>
        </p:txBody>
      </p:sp>
      <p:sp>
        <p:nvSpPr>
          <p:cNvPr id="3" name="İçerik Yer Tutucusu 2">
            <a:extLst>
              <a:ext uri="{FF2B5EF4-FFF2-40B4-BE49-F238E27FC236}">
                <a16:creationId xmlns:a16="http://schemas.microsoft.com/office/drawing/2014/main" id="{A9AF2590-3997-7243-BA2F-D8A9113CD0A5}"/>
              </a:ext>
            </a:extLst>
          </p:cNvPr>
          <p:cNvSpPr>
            <a:spLocks noGrp="1"/>
          </p:cNvSpPr>
          <p:nvPr>
            <p:ph idx="1"/>
          </p:nvPr>
        </p:nvSpPr>
        <p:spPr>
          <a:xfrm>
            <a:off x="1143001" y="1866899"/>
            <a:ext cx="9905998" cy="3124201"/>
          </a:xfrm>
        </p:spPr>
        <p:txBody>
          <a:bodyPr/>
          <a:lstStyle/>
          <a:p>
            <a:r>
              <a:rPr lang="tr-TR" b="1" dirty="0">
                <a:effectLst/>
              </a:rPr>
              <a:t> </a:t>
            </a:r>
            <a:r>
              <a:rPr lang="tr-TR" dirty="0" err="1">
                <a:effectLst/>
              </a:rPr>
              <a:t>XBee</a:t>
            </a:r>
            <a:r>
              <a:rPr lang="tr-TR" dirty="0">
                <a:effectLst/>
              </a:rPr>
              <a:t> PRO modüller fiziksel olarak bir miktar daha uzundur fakat normal modüller ile aynı bağlantı ve </a:t>
            </a:r>
            <a:r>
              <a:rPr lang="tr-TR" dirty="0" err="1">
                <a:effectLst/>
              </a:rPr>
              <a:t>pin</a:t>
            </a:r>
            <a:r>
              <a:rPr lang="tr-TR" dirty="0">
                <a:effectLst/>
              </a:rPr>
              <a:t> yapısına sahiptir. PRO modüller, normal modüllerden farklı olarak daha yüksek çıkış gücüne, dolayısıyla daha uzun menzile sahiptirler. Normal modüller ile PRO modüller, serilerine dikkat edildiği sürece sorunsuzca haberleşebilmektedir.</a:t>
            </a:r>
            <a:endParaRPr lang="tr-TR" dirty="0"/>
          </a:p>
        </p:txBody>
      </p:sp>
    </p:spTree>
    <p:extLst>
      <p:ext uri="{BB962C8B-B14F-4D97-AF65-F5344CB8AC3E}">
        <p14:creationId xmlns:p14="http://schemas.microsoft.com/office/powerpoint/2010/main" val="353411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01F3392-0CFA-3541-B276-0F1B916BC4AC}"/>
              </a:ext>
            </a:extLst>
          </p:cNvPr>
          <p:cNvSpPr>
            <a:spLocks noGrp="1"/>
          </p:cNvSpPr>
          <p:nvPr>
            <p:ph type="title"/>
          </p:nvPr>
        </p:nvSpPr>
        <p:spPr>
          <a:xfrm>
            <a:off x="0" y="0"/>
            <a:ext cx="9905998" cy="706244"/>
          </a:xfrm>
        </p:spPr>
        <p:txBody>
          <a:bodyPr/>
          <a:lstStyle/>
          <a:p>
            <a:r>
              <a:rPr lang="tr-TR" b="1" dirty="0"/>
              <a:t>Çalışma frekansı</a:t>
            </a:r>
          </a:p>
        </p:txBody>
      </p:sp>
      <p:sp>
        <p:nvSpPr>
          <p:cNvPr id="3" name="İçerik Yer Tutucusu 2">
            <a:extLst>
              <a:ext uri="{FF2B5EF4-FFF2-40B4-BE49-F238E27FC236}">
                <a16:creationId xmlns:a16="http://schemas.microsoft.com/office/drawing/2014/main" id="{42ECAEC3-6E14-4D4A-8E37-DC6D0AE13DD7}"/>
              </a:ext>
            </a:extLst>
          </p:cNvPr>
          <p:cNvSpPr>
            <a:spLocks noGrp="1"/>
          </p:cNvSpPr>
          <p:nvPr>
            <p:ph idx="1"/>
          </p:nvPr>
        </p:nvSpPr>
        <p:spPr>
          <a:xfrm>
            <a:off x="1143001" y="1774902"/>
            <a:ext cx="9905998" cy="3124201"/>
          </a:xfrm>
        </p:spPr>
        <p:txBody>
          <a:bodyPr/>
          <a:lstStyle/>
          <a:p>
            <a:r>
              <a:rPr lang="tr-TR" dirty="0">
                <a:effectLst/>
              </a:rPr>
              <a:t>Teorik olarak düşünüldüğünde, düşük frekanslar (868MHz veya 900MHz) yüksek frekanslara (2.4GHz) göre aynı çıkış gücünde daha yüksek menzil sunabilmektedir. Ayrıca düşük frekans, sinyali bozacak duvar, ağaç vb. engellerden daha az etkilenmektedir. Buna karşılık olarak, bu düşük frekansların kullanımının yasallığını araştırarak tercih etmeniz oldukça önemlidir (örneğin 900MHz bandında bazı GSM şebekeleri çalışmaktadır). 2.4GHz frekansta çalışan modülleri ise çok yüksek güçlerde olmadığı sürece kullanmanızda çoğunlukla bir sakınca yoktur. 2.4GHz frekansında gündelik kullandığımız birçok sinyal (</a:t>
            </a:r>
            <a:r>
              <a:rPr lang="tr-TR" dirty="0" err="1">
                <a:effectLst/>
              </a:rPr>
              <a:t>WiFi</a:t>
            </a:r>
            <a:r>
              <a:rPr lang="tr-TR" dirty="0">
                <a:effectLst/>
              </a:rPr>
              <a:t>, Bluetooth vb.) bulunduğundan girişim (</a:t>
            </a:r>
            <a:r>
              <a:rPr lang="tr-TR" dirty="0" err="1">
                <a:effectLst/>
              </a:rPr>
              <a:t>interference</a:t>
            </a:r>
            <a:r>
              <a:rPr lang="tr-TR" dirty="0">
                <a:effectLst/>
              </a:rPr>
              <a:t>) olma olasılığı daha yüksektir.</a:t>
            </a:r>
          </a:p>
          <a:p>
            <a:endParaRPr lang="tr-TR" dirty="0"/>
          </a:p>
        </p:txBody>
      </p:sp>
      <p:sp>
        <p:nvSpPr>
          <p:cNvPr id="4" name="Metin kutusu 3">
            <a:extLst>
              <a:ext uri="{FF2B5EF4-FFF2-40B4-BE49-F238E27FC236}">
                <a16:creationId xmlns:a16="http://schemas.microsoft.com/office/drawing/2014/main" id="{E9AEE5B1-7744-FC4D-836D-8DAE0AFF33F9}"/>
              </a:ext>
            </a:extLst>
          </p:cNvPr>
          <p:cNvSpPr txBox="1"/>
          <p:nvPr/>
        </p:nvSpPr>
        <p:spPr>
          <a:xfrm>
            <a:off x="599655" y="5783095"/>
            <a:ext cx="10992689" cy="369332"/>
          </a:xfrm>
          <a:prstGeom prst="rect">
            <a:avLst/>
          </a:prstGeom>
          <a:noFill/>
        </p:spPr>
        <p:txBody>
          <a:bodyPr wrap="none" rtlCol="0">
            <a:spAutoFit/>
          </a:bodyPr>
          <a:lstStyle/>
          <a:p>
            <a:r>
              <a:rPr lang="tr-TR" dirty="0">
                <a:solidFill>
                  <a:srgbClr val="FF0000"/>
                </a:solidFill>
              </a:rPr>
              <a:t>Not : </a:t>
            </a:r>
            <a:r>
              <a:rPr lang="tr-TR" b="1" dirty="0">
                <a:solidFill>
                  <a:srgbClr val="FF0000"/>
                </a:solidFill>
              </a:rPr>
              <a:t>Farklı frekanslarda çalışan </a:t>
            </a:r>
            <a:r>
              <a:rPr lang="tr-TR" b="1" dirty="0" err="1">
                <a:solidFill>
                  <a:srgbClr val="FF0000"/>
                </a:solidFill>
              </a:rPr>
              <a:t>XBee</a:t>
            </a:r>
            <a:r>
              <a:rPr lang="tr-TR" b="1" dirty="0">
                <a:solidFill>
                  <a:srgbClr val="FF0000"/>
                </a:solidFill>
              </a:rPr>
              <a:t> modüllerini bir arada kullanabilmeniz mümkün değildir.</a:t>
            </a:r>
            <a:endParaRPr lang="tr-TR" dirty="0">
              <a:solidFill>
                <a:srgbClr val="FF0000"/>
              </a:solidFill>
            </a:endParaRPr>
          </a:p>
        </p:txBody>
      </p:sp>
    </p:spTree>
    <p:extLst>
      <p:ext uri="{BB962C8B-B14F-4D97-AF65-F5344CB8AC3E}">
        <p14:creationId xmlns:p14="http://schemas.microsoft.com/office/powerpoint/2010/main" val="3286946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DC4C4F-A755-6741-A9F6-5A3D6F4D3DCE}"/>
              </a:ext>
            </a:extLst>
          </p:cNvPr>
          <p:cNvSpPr>
            <a:spLocks noGrp="1"/>
          </p:cNvSpPr>
          <p:nvPr>
            <p:ph type="title"/>
          </p:nvPr>
        </p:nvSpPr>
        <p:spPr>
          <a:xfrm>
            <a:off x="0" y="0"/>
            <a:ext cx="4750420" cy="583580"/>
          </a:xfrm>
        </p:spPr>
        <p:txBody>
          <a:bodyPr/>
          <a:lstStyle/>
          <a:p>
            <a:r>
              <a:rPr lang="tr-TR" b="1" dirty="0"/>
              <a:t>Bağlantı seçenekleri</a:t>
            </a:r>
          </a:p>
        </p:txBody>
      </p:sp>
      <p:sp>
        <p:nvSpPr>
          <p:cNvPr id="3" name="İçerik Yer Tutucusu 2">
            <a:extLst>
              <a:ext uri="{FF2B5EF4-FFF2-40B4-BE49-F238E27FC236}">
                <a16:creationId xmlns:a16="http://schemas.microsoft.com/office/drawing/2014/main" id="{E63401C9-0D4F-824A-99C7-B663222AF3E1}"/>
              </a:ext>
            </a:extLst>
          </p:cNvPr>
          <p:cNvSpPr>
            <a:spLocks noGrp="1"/>
          </p:cNvSpPr>
          <p:nvPr>
            <p:ph idx="1"/>
          </p:nvPr>
        </p:nvSpPr>
        <p:spPr>
          <a:xfrm>
            <a:off x="0" y="583580"/>
            <a:ext cx="9905998" cy="3124201"/>
          </a:xfrm>
        </p:spPr>
        <p:txBody>
          <a:bodyPr/>
          <a:lstStyle/>
          <a:p>
            <a:r>
              <a:rPr lang="tr-TR" dirty="0" err="1">
                <a:effectLst/>
              </a:rPr>
              <a:t>XBee</a:t>
            </a:r>
            <a:r>
              <a:rPr lang="tr-TR" dirty="0">
                <a:effectLst/>
              </a:rPr>
              <a:t> modüllerini bilgisayarınıza bağlayarak projelerinizle haberleştirmek ve modül ayarlaması yapabilmek için bir </a:t>
            </a:r>
            <a:r>
              <a:rPr lang="tr-TR" dirty="0">
                <a:effectLst/>
                <a:hlinkClick r:id="rId2"/>
              </a:rPr>
              <a:t>XBee Explorer</a:t>
            </a:r>
            <a:r>
              <a:rPr lang="tr-TR" dirty="0">
                <a:effectLst/>
              </a:rPr>
              <a:t> kartına ve </a:t>
            </a:r>
            <a:r>
              <a:rPr lang="tr-TR" dirty="0">
                <a:effectLst/>
                <a:hlinkClick r:id="rId3"/>
              </a:rPr>
              <a:t>XCTU</a:t>
            </a:r>
            <a:r>
              <a:rPr lang="tr-TR" dirty="0">
                <a:effectLst/>
              </a:rPr>
              <a:t> isimli programa ihtiyacınız vardır.</a:t>
            </a:r>
            <a:endParaRPr lang="tr-TR" dirty="0"/>
          </a:p>
        </p:txBody>
      </p:sp>
      <p:sp>
        <p:nvSpPr>
          <p:cNvPr id="4" name="Metin kutusu 3">
            <a:extLst>
              <a:ext uri="{FF2B5EF4-FFF2-40B4-BE49-F238E27FC236}">
                <a16:creationId xmlns:a16="http://schemas.microsoft.com/office/drawing/2014/main" id="{2A1EB901-1AF6-5A4E-A7DF-1A9BCA0B0F33}"/>
              </a:ext>
            </a:extLst>
          </p:cNvPr>
          <p:cNvSpPr txBox="1"/>
          <p:nvPr/>
        </p:nvSpPr>
        <p:spPr>
          <a:xfrm>
            <a:off x="89209" y="3429000"/>
            <a:ext cx="10604810" cy="646331"/>
          </a:xfrm>
          <a:prstGeom prst="rect">
            <a:avLst/>
          </a:prstGeom>
          <a:noFill/>
        </p:spPr>
        <p:txBody>
          <a:bodyPr wrap="square" rtlCol="0">
            <a:spAutoFit/>
          </a:bodyPr>
          <a:lstStyle/>
          <a:p>
            <a:r>
              <a:rPr lang="tr-TR" dirty="0"/>
              <a:t>-Explorer kartları, </a:t>
            </a:r>
            <a:r>
              <a:rPr lang="tr-TR" dirty="0" err="1"/>
              <a:t>XBee</a:t>
            </a:r>
            <a:r>
              <a:rPr lang="tr-TR" dirty="0"/>
              <a:t> modülün bilgisayarınız ile seri port üzerinden haberleşmesini mümkün kılan FT232 gibi USB-UART dönüştürücü entegresi ve 3.3V regülatörden oluşur. </a:t>
            </a:r>
          </a:p>
        </p:txBody>
      </p:sp>
      <p:sp>
        <p:nvSpPr>
          <p:cNvPr id="5" name="Metin kutusu 4">
            <a:extLst>
              <a:ext uri="{FF2B5EF4-FFF2-40B4-BE49-F238E27FC236}">
                <a16:creationId xmlns:a16="http://schemas.microsoft.com/office/drawing/2014/main" id="{65CCB19E-5FF8-0043-8BBB-669F31DC68B3}"/>
              </a:ext>
            </a:extLst>
          </p:cNvPr>
          <p:cNvSpPr txBox="1"/>
          <p:nvPr/>
        </p:nvSpPr>
        <p:spPr>
          <a:xfrm>
            <a:off x="1449660" y="4995746"/>
            <a:ext cx="8865219" cy="1200329"/>
          </a:xfrm>
          <a:prstGeom prst="rect">
            <a:avLst/>
          </a:prstGeom>
          <a:noFill/>
        </p:spPr>
        <p:txBody>
          <a:bodyPr wrap="square" rtlCol="0">
            <a:spAutoFit/>
          </a:bodyPr>
          <a:lstStyle/>
          <a:p>
            <a:pPr algn="ctr"/>
            <a:r>
              <a:rPr lang="tr-TR" dirty="0" err="1">
                <a:solidFill>
                  <a:srgbClr val="FF0000"/>
                </a:solidFill>
              </a:rPr>
              <a:t>Not:XBee</a:t>
            </a:r>
            <a:r>
              <a:rPr lang="tr-TR" dirty="0">
                <a:solidFill>
                  <a:srgbClr val="FF0000"/>
                </a:solidFill>
              </a:rPr>
              <a:t> modülleri, standart 2.5mm (0.1″) aralıklı </a:t>
            </a:r>
            <a:r>
              <a:rPr lang="tr-TR" dirty="0" err="1">
                <a:solidFill>
                  <a:srgbClr val="FF0000"/>
                </a:solidFill>
              </a:rPr>
              <a:t>header’lar</a:t>
            </a:r>
            <a:r>
              <a:rPr lang="tr-TR" dirty="0">
                <a:solidFill>
                  <a:srgbClr val="FF0000"/>
                </a:solidFill>
              </a:rPr>
              <a:t> yerine 2mm </a:t>
            </a:r>
            <a:r>
              <a:rPr lang="tr-TR" dirty="0" err="1">
                <a:solidFill>
                  <a:srgbClr val="FF0000"/>
                </a:solidFill>
              </a:rPr>
              <a:t>aralğıa</a:t>
            </a:r>
            <a:r>
              <a:rPr lang="tr-TR" dirty="0">
                <a:solidFill>
                  <a:srgbClr val="FF0000"/>
                </a:solidFill>
              </a:rPr>
              <a:t> sahip </a:t>
            </a:r>
            <a:r>
              <a:rPr lang="tr-TR" dirty="0" err="1">
                <a:solidFill>
                  <a:srgbClr val="FF0000"/>
                </a:solidFill>
              </a:rPr>
              <a:t>header</a:t>
            </a:r>
            <a:r>
              <a:rPr lang="tr-TR" dirty="0">
                <a:solidFill>
                  <a:srgbClr val="FF0000"/>
                </a:solidFill>
              </a:rPr>
              <a:t> bağlantıları kullanır. Bu yüzden </a:t>
            </a:r>
            <a:r>
              <a:rPr lang="tr-TR" b="1" dirty="0" err="1">
                <a:solidFill>
                  <a:srgbClr val="FF0000"/>
                </a:solidFill>
              </a:rPr>
              <a:t>XBee</a:t>
            </a:r>
            <a:r>
              <a:rPr lang="tr-TR" b="1" dirty="0">
                <a:solidFill>
                  <a:srgbClr val="FF0000"/>
                </a:solidFill>
              </a:rPr>
              <a:t> modülleri doğrudan </a:t>
            </a:r>
            <a:r>
              <a:rPr lang="tr-TR" b="1" dirty="0" err="1">
                <a:solidFill>
                  <a:srgbClr val="FF0000"/>
                </a:solidFill>
              </a:rPr>
              <a:t>breadboard’a</a:t>
            </a:r>
            <a:r>
              <a:rPr lang="tr-TR" b="1" dirty="0">
                <a:solidFill>
                  <a:srgbClr val="FF0000"/>
                </a:solidFill>
              </a:rPr>
              <a:t> bağlanarak kullanılamaz. </a:t>
            </a:r>
            <a:r>
              <a:rPr lang="tr-TR" dirty="0">
                <a:solidFill>
                  <a:srgbClr val="FF0000"/>
                </a:solidFill>
              </a:rPr>
              <a:t>Bu sorunun önüne geçmek için adaptör kartları mevcuttur</a:t>
            </a:r>
          </a:p>
        </p:txBody>
      </p:sp>
    </p:spTree>
    <p:extLst>
      <p:ext uri="{BB962C8B-B14F-4D97-AF65-F5344CB8AC3E}">
        <p14:creationId xmlns:p14="http://schemas.microsoft.com/office/powerpoint/2010/main" val="40789392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7472B86-6E6E-A64C-BC5B-37954162F853}"/>
              </a:ext>
            </a:extLst>
          </p:cNvPr>
          <p:cNvSpPr>
            <a:spLocks noGrp="1"/>
          </p:cNvSpPr>
          <p:nvPr>
            <p:ph type="title"/>
          </p:nvPr>
        </p:nvSpPr>
        <p:spPr>
          <a:xfrm>
            <a:off x="1141413" y="1066800"/>
            <a:ext cx="10024946" cy="276177"/>
          </a:xfrm>
        </p:spPr>
        <p:txBody>
          <a:bodyPr>
            <a:noAutofit/>
          </a:bodyPr>
          <a:lstStyle/>
          <a:p>
            <a:r>
              <a:rPr lang="tr-TR" sz="5400" b="1" dirty="0"/>
              <a:t>LORA HABERLEŞME MODÜLÜ</a:t>
            </a:r>
          </a:p>
        </p:txBody>
      </p:sp>
      <p:pic>
        <p:nvPicPr>
          <p:cNvPr id="7" name="Resim 6">
            <a:extLst>
              <a:ext uri="{FF2B5EF4-FFF2-40B4-BE49-F238E27FC236}">
                <a16:creationId xmlns:a16="http://schemas.microsoft.com/office/drawing/2014/main" id="{69AFDC2E-5DE6-FB4D-9017-8E5C895BEDC4}"/>
              </a:ext>
            </a:extLst>
          </p:cNvPr>
          <p:cNvPicPr>
            <a:picLocks noChangeAspect="1"/>
          </p:cNvPicPr>
          <p:nvPr/>
        </p:nvPicPr>
        <p:blipFill>
          <a:blip r:embed="rId2"/>
          <a:stretch>
            <a:fillRect/>
          </a:stretch>
        </p:blipFill>
        <p:spPr>
          <a:xfrm>
            <a:off x="1782955" y="1769945"/>
            <a:ext cx="3448825" cy="3448825"/>
          </a:xfrm>
          <a:prstGeom prst="rect">
            <a:avLst/>
          </a:prstGeom>
        </p:spPr>
      </p:pic>
      <p:pic>
        <p:nvPicPr>
          <p:cNvPr id="9" name="Resim 8">
            <a:extLst>
              <a:ext uri="{FF2B5EF4-FFF2-40B4-BE49-F238E27FC236}">
                <a16:creationId xmlns:a16="http://schemas.microsoft.com/office/drawing/2014/main" id="{D6277287-5CC4-3446-93EA-FF62406C71D7}"/>
              </a:ext>
            </a:extLst>
          </p:cNvPr>
          <p:cNvPicPr>
            <a:picLocks noChangeAspect="1"/>
          </p:cNvPicPr>
          <p:nvPr/>
        </p:nvPicPr>
        <p:blipFill>
          <a:blip r:embed="rId3"/>
          <a:stretch>
            <a:fillRect/>
          </a:stretch>
        </p:blipFill>
        <p:spPr>
          <a:xfrm>
            <a:off x="6153886" y="1769945"/>
            <a:ext cx="3448825" cy="3448825"/>
          </a:xfrm>
          <a:prstGeom prst="rect">
            <a:avLst/>
          </a:prstGeom>
        </p:spPr>
      </p:pic>
    </p:spTree>
    <p:extLst>
      <p:ext uri="{BB962C8B-B14F-4D97-AF65-F5344CB8AC3E}">
        <p14:creationId xmlns:p14="http://schemas.microsoft.com/office/powerpoint/2010/main" val="987327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70276F-F7D3-DD46-BA66-F88A74003CEE}"/>
              </a:ext>
            </a:extLst>
          </p:cNvPr>
          <p:cNvSpPr>
            <a:spLocks noGrp="1"/>
          </p:cNvSpPr>
          <p:nvPr>
            <p:ph type="title"/>
          </p:nvPr>
        </p:nvSpPr>
        <p:spPr>
          <a:xfrm>
            <a:off x="0" y="602167"/>
            <a:ext cx="5910146" cy="512956"/>
          </a:xfrm>
        </p:spPr>
        <p:txBody>
          <a:bodyPr>
            <a:normAutofit fontScale="90000"/>
          </a:bodyPr>
          <a:lstStyle/>
          <a:p>
            <a:r>
              <a:rPr lang="tr-TR" b="1" dirty="0"/>
              <a:t>-LORA NEDİR ?</a:t>
            </a:r>
          </a:p>
        </p:txBody>
      </p:sp>
      <p:sp>
        <p:nvSpPr>
          <p:cNvPr id="3" name="İçerik Yer Tutucusu 2">
            <a:extLst>
              <a:ext uri="{FF2B5EF4-FFF2-40B4-BE49-F238E27FC236}">
                <a16:creationId xmlns:a16="http://schemas.microsoft.com/office/drawing/2014/main" id="{E2D11FCC-16B6-7945-9CCE-A33F4AE44BB6}"/>
              </a:ext>
            </a:extLst>
          </p:cNvPr>
          <p:cNvSpPr>
            <a:spLocks noGrp="1"/>
          </p:cNvSpPr>
          <p:nvPr>
            <p:ph idx="1"/>
          </p:nvPr>
        </p:nvSpPr>
        <p:spPr>
          <a:xfrm>
            <a:off x="0" y="1326995"/>
            <a:ext cx="9905998" cy="4505093"/>
          </a:xfrm>
        </p:spPr>
        <p:txBody>
          <a:bodyPr/>
          <a:lstStyle/>
          <a:p>
            <a:r>
              <a:rPr lang="tr-TR" dirty="0" err="1"/>
              <a:t>Long</a:t>
            </a:r>
            <a:r>
              <a:rPr lang="tr-TR" dirty="0"/>
              <a:t> </a:t>
            </a:r>
            <a:r>
              <a:rPr lang="tr-TR" dirty="0" err="1"/>
              <a:t>Range</a:t>
            </a:r>
            <a:r>
              <a:rPr lang="tr-TR" dirty="0"/>
              <a:t>, yani uzun mesafe kelimelerinin baş harflerinden oluşmaktadır.</a:t>
            </a:r>
          </a:p>
          <a:p>
            <a:r>
              <a:rPr lang="tr-TR" dirty="0" err="1">
                <a:effectLst/>
              </a:rPr>
              <a:t>Wi</a:t>
            </a:r>
            <a:r>
              <a:rPr lang="tr-TR" dirty="0">
                <a:effectLst/>
              </a:rPr>
              <a:t>-Fi, GSM ve kablolu haberleşme gibi rakip teknolojilere göre bazı avantajlara sahiptir. Radyo frekanslarını kullanarak iletişimi sağlamaktadır.</a:t>
            </a:r>
          </a:p>
          <a:p>
            <a:r>
              <a:rPr lang="tr-TR" dirty="0" err="1">
                <a:effectLst/>
              </a:rPr>
              <a:t>LoRa</a:t>
            </a:r>
            <a:r>
              <a:rPr lang="tr-TR" dirty="0">
                <a:effectLst/>
              </a:rPr>
              <a:t>, açık arazilerde 15 km’ye kadar genişleyebilen bir mesafede bağlantı kurma imkanı sağlamaktadır. </a:t>
            </a:r>
            <a:endParaRPr lang="tr-TR" dirty="0"/>
          </a:p>
        </p:txBody>
      </p:sp>
    </p:spTree>
    <p:extLst>
      <p:ext uri="{BB962C8B-B14F-4D97-AF65-F5344CB8AC3E}">
        <p14:creationId xmlns:p14="http://schemas.microsoft.com/office/powerpoint/2010/main" val="1915381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8402A56-C644-B34C-89E8-75513CEC2034}"/>
              </a:ext>
            </a:extLst>
          </p:cNvPr>
          <p:cNvSpPr>
            <a:spLocks noGrp="1"/>
          </p:cNvSpPr>
          <p:nvPr>
            <p:ph type="title"/>
          </p:nvPr>
        </p:nvSpPr>
        <p:spPr/>
        <p:txBody>
          <a:bodyPr/>
          <a:lstStyle/>
          <a:p>
            <a:r>
              <a:rPr lang="tr-TR" dirty="0" err="1"/>
              <a:t>Altıum</a:t>
            </a:r>
            <a:endParaRPr lang="tr-TR" dirty="0"/>
          </a:p>
        </p:txBody>
      </p:sp>
      <p:sp>
        <p:nvSpPr>
          <p:cNvPr id="3" name="İçerik Yer Tutucusu 2">
            <a:extLst>
              <a:ext uri="{FF2B5EF4-FFF2-40B4-BE49-F238E27FC236}">
                <a16:creationId xmlns:a16="http://schemas.microsoft.com/office/drawing/2014/main" id="{00BF1768-CBA3-E74D-80AB-0BB1DFE39C19}"/>
              </a:ext>
            </a:extLst>
          </p:cNvPr>
          <p:cNvSpPr>
            <a:spLocks noGrp="1"/>
          </p:cNvSpPr>
          <p:nvPr>
            <p:ph idx="1"/>
          </p:nvPr>
        </p:nvSpPr>
        <p:spPr/>
        <p:txBody>
          <a:bodyPr/>
          <a:lstStyle/>
          <a:p>
            <a:r>
              <a:rPr lang="tr-TR" dirty="0"/>
              <a:t>Genellikle savunma sanayisinde kullanılır.</a:t>
            </a:r>
          </a:p>
          <a:p>
            <a:r>
              <a:rPr lang="tr-TR" dirty="0"/>
              <a:t>Savunma sanayi çok para getirisi olan bir alan olduğu için bu uygulama da haliyle çok pahalıdır.</a:t>
            </a:r>
          </a:p>
        </p:txBody>
      </p:sp>
    </p:spTree>
    <p:extLst>
      <p:ext uri="{BB962C8B-B14F-4D97-AF65-F5344CB8AC3E}">
        <p14:creationId xmlns:p14="http://schemas.microsoft.com/office/powerpoint/2010/main" val="2085447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FB56D03-E991-DC4C-AEFE-A50CC6FC6C04}"/>
              </a:ext>
            </a:extLst>
          </p:cNvPr>
          <p:cNvSpPr>
            <a:spLocks noGrp="1"/>
          </p:cNvSpPr>
          <p:nvPr>
            <p:ph type="title"/>
          </p:nvPr>
        </p:nvSpPr>
        <p:spPr>
          <a:xfrm>
            <a:off x="150810" y="388434"/>
            <a:ext cx="11887200" cy="1905000"/>
          </a:xfrm>
        </p:spPr>
        <p:txBody>
          <a:bodyPr>
            <a:normAutofit/>
          </a:bodyPr>
          <a:lstStyle/>
          <a:p>
            <a:pPr algn="ctr"/>
            <a:r>
              <a:rPr lang="tr-TR" sz="6600" b="1" dirty="0"/>
              <a:t>Lora Sx1278</a:t>
            </a:r>
            <a:r>
              <a:rPr lang="tr-TR" sz="4800" b="1" dirty="0"/>
              <a:t> </a:t>
            </a:r>
            <a:r>
              <a:rPr lang="tr-TR" sz="6600" b="1" dirty="0"/>
              <a:t>433mhz</a:t>
            </a:r>
            <a:r>
              <a:rPr lang="tr-TR" sz="1200" b="1" dirty="0">
                <a:solidFill>
                  <a:srgbClr val="FF0000"/>
                </a:solidFill>
              </a:rPr>
              <a:t>(alınmasını ön gördüğüm)</a:t>
            </a:r>
            <a:endParaRPr lang="tr-TR" sz="4800" b="1" dirty="0">
              <a:solidFill>
                <a:srgbClr val="FF0000"/>
              </a:solidFill>
            </a:endParaRPr>
          </a:p>
        </p:txBody>
      </p:sp>
      <p:pic>
        <p:nvPicPr>
          <p:cNvPr id="6" name="Resim 5">
            <a:extLst>
              <a:ext uri="{FF2B5EF4-FFF2-40B4-BE49-F238E27FC236}">
                <a16:creationId xmlns:a16="http://schemas.microsoft.com/office/drawing/2014/main" id="{2B9CD34F-0127-F342-9360-5E2B1538E2D2}"/>
              </a:ext>
            </a:extLst>
          </p:cNvPr>
          <p:cNvPicPr>
            <a:picLocks noChangeAspect="1"/>
          </p:cNvPicPr>
          <p:nvPr/>
        </p:nvPicPr>
        <p:blipFill>
          <a:blip r:embed="rId2"/>
          <a:stretch>
            <a:fillRect/>
          </a:stretch>
        </p:blipFill>
        <p:spPr>
          <a:xfrm>
            <a:off x="3958952" y="2198649"/>
            <a:ext cx="4270917" cy="4270917"/>
          </a:xfrm>
          <a:prstGeom prst="rect">
            <a:avLst/>
          </a:prstGeom>
        </p:spPr>
      </p:pic>
    </p:spTree>
    <p:extLst>
      <p:ext uri="{BB962C8B-B14F-4D97-AF65-F5344CB8AC3E}">
        <p14:creationId xmlns:p14="http://schemas.microsoft.com/office/powerpoint/2010/main" val="3209765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C0DB679-BDB0-E542-B334-1C341805D9FD}"/>
              </a:ext>
            </a:extLst>
          </p:cNvPr>
          <p:cNvSpPr>
            <a:spLocks noGrp="1"/>
          </p:cNvSpPr>
          <p:nvPr>
            <p:ph type="title"/>
          </p:nvPr>
        </p:nvSpPr>
        <p:spPr>
          <a:xfrm>
            <a:off x="0" y="-16727"/>
            <a:ext cx="7482468" cy="775010"/>
          </a:xfrm>
        </p:spPr>
        <p:txBody>
          <a:bodyPr/>
          <a:lstStyle/>
          <a:p>
            <a:r>
              <a:rPr lang="tr-TR" b="1" dirty="0"/>
              <a:t>-özellikleri</a:t>
            </a:r>
          </a:p>
        </p:txBody>
      </p:sp>
      <p:sp>
        <p:nvSpPr>
          <p:cNvPr id="5" name="Metin kutusu 4">
            <a:extLst>
              <a:ext uri="{FF2B5EF4-FFF2-40B4-BE49-F238E27FC236}">
                <a16:creationId xmlns:a16="http://schemas.microsoft.com/office/drawing/2014/main" id="{A8353C77-DA91-C648-820D-2227146F0215}"/>
              </a:ext>
            </a:extLst>
          </p:cNvPr>
          <p:cNvSpPr txBox="1"/>
          <p:nvPr/>
        </p:nvSpPr>
        <p:spPr>
          <a:xfrm>
            <a:off x="78059" y="758283"/>
            <a:ext cx="11240428" cy="1200329"/>
          </a:xfrm>
          <a:prstGeom prst="rect">
            <a:avLst/>
          </a:prstGeom>
          <a:noFill/>
        </p:spPr>
        <p:txBody>
          <a:bodyPr wrap="square" rtlCol="0">
            <a:spAutoFit/>
          </a:bodyPr>
          <a:lstStyle/>
          <a:p>
            <a:r>
              <a:rPr lang="tr-TR" b="1" i="1" dirty="0"/>
              <a:t>SX1278 433 MHz RF Modülü,</a:t>
            </a:r>
            <a:r>
              <a:rPr lang="tr-TR" dirty="0"/>
              <a:t> alıcı veya verici olarak kullanabileceğiniz 3000 metre menzilli bir kablosuz iletişim modülüdür. Fabrika çıkışı 433 MHz frekansa ayarlıdır. Ancak 410-441 MHz aralığında istediğiniz frekansta kullanabilirsiniz. Alıcı ve verici modüller aynı frekansta olmalıdır. Veriler şifreli değildir. Aynı frekansa sahip herhangi bir alıcı tarafından okunabilir. </a:t>
            </a:r>
          </a:p>
        </p:txBody>
      </p:sp>
      <p:sp>
        <p:nvSpPr>
          <p:cNvPr id="6" name="Metin kutusu 5">
            <a:extLst>
              <a:ext uri="{FF2B5EF4-FFF2-40B4-BE49-F238E27FC236}">
                <a16:creationId xmlns:a16="http://schemas.microsoft.com/office/drawing/2014/main" id="{D6DF9C91-F404-BC44-B995-8A7F83FD6972}"/>
              </a:ext>
            </a:extLst>
          </p:cNvPr>
          <p:cNvSpPr txBox="1"/>
          <p:nvPr/>
        </p:nvSpPr>
        <p:spPr>
          <a:xfrm>
            <a:off x="0" y="2472012"/>
            <a:ext cx="3547766" cy="523220"/>
          </a:xfrm>
          <a:prstGeom prst="rect">
            <a:avLst/>
          </a:prstGeom>
          <a:noFill/>
        </p:spPr>
        <p:txBody>
          <a:bodyPr wrap="none" rtlCol="0">
            <a:spAutoFit/>
          </a:bodyPr>
          <a:lstStyle/>
          <a:p>
            <a:r>
              <a:rPr lang="tr-TR" sz="2800" b="1" dirty="0"/>
              <a:t>-TEKNİK ÖZELLİKLERİ</a:t>
            </a:r>
          </a:p>
        </p:txBody>
      </p:sp>
      <p:sp>
        <p:nvSpPr>
          <p:cNvPr id="7" name="Metin kutusu 6">
            <a:extLst>
              <a:ext uri="{FF2B5EF4-FFF2-40B4-BE49-F238E27FC236}">
                <a16:creationId xmlns:a16="http://schemas.microsoft.com/office/drawing/2014/main" id="{CA51D56A-91A2-F049-A95C-45B7F0A7A152}"/>
              </a:ext>
            </a:extLst>
          </p:cNvPr>
          <p:cNvSpPr txBox="1"/>
          <p:nvPr/>
        </p:nvSpPr>
        <p:spPr>
          <a:xfrm>
            <a:off x="78059" y="2995232"/>
            <a:ext cx="6104556" cy="2308324"/>
          </a:xfrm>
          <a:prstGeom prst="rect">
            <a:avLst/>
          </a:prstGeom>
          <a:noFill/>
        </p:spPr>
        <p:txBody>
          <a:bodyPr wrap="none" rtlCol="0">
            <a:spAutoFit/>
          </a:bodyPr>
          <a:lstStyle/>
          <a:p>
            <a:pPr fontAlgn="base"/>
            <a:r>
              <a:rPr lang="tr-TR" dirty="0"/>
              <a:t>*Aktarım Gücü: 20 </a:t>
            </a:r>
            <a:r>
              <a:rPr lang="tr-TR" dirty="0" err="1"/>
              <a:t>dBm</a:t>
            </a:r>
            <a:endParaRPr lang="tr-TR" dirty="0"/>
          </a:p>
          <a:p>
            <a:pPr fontAlgn="base"/>
            <a:r>
              <a:rPr lang="tr-TR" dirty="0"/>
              <a:t>*Çalışma Frekansı: 410-441 MHz ( Varsayılan: 433 MHz)</a:t>
            </a:r>
          </a:p>
          <a:p>
            <a:pPr fontAlgn="base"/>
            <a:r>
              <a:rPr lang="tr-TR" dirty="0"/>
              <a:t>*Çektiği Akım: 110 </a:t>
            </a:r>
            <a:r>
              <a:rPr lang="tr-TR" dirty="0" err="1"/>
              <a:t>mA</a:t>
            </a:r>
            <a:endParaRPr lang="tr-TR" dirty="0"/>
          </a:p>
          <a:p>
            <a:pPr fontAlgn="base"/>
            <a:r>
              <a:rPr lang="tr-TR" dirty="0"/>
              <a:t>*Aldığı Akımı: 15 </a:t>
            </a:r>
            <a:r>
              <a:rPr lang="tr-TR" dirty="0" err="1"/>
              <a:t>mA</a:t>
            </a:r>
            <a:endParaRPr lang="tr-TR" dirty="0"/>
          </a:p>
          <a:p>
            <a:pPr fontAlgn="base"/>
            <a:r>
              <a:rPr lang="tr-TR" dirty="0"/>
              <a:t>*Uyku </a:t>
            </a:r>
            <a:r>
              <a:rPr lang="tr-TR" dirty="0" err="1"/>
              <a:t>Modu</a:t>
            </a:r>
            <a:r>
              <a:rPr lang="tr-TR" dirty="0"/>
              <a:t> Akımı: 5 </a:t>
            </a:r>
            <a:r>
              <a:rPr lang="tr-TR" dirty="0" err="1"/>
              <a:t>uA</a:t>
            </a:r>
            <a:endParaRPr lang="tr-TR" dirty="0"/>
          </a:p>
          <a:p>
            <a:pPr fontAlgn="base"/>
            <a:r>
              <a:rPr lang="tr-TR" dirty="0"/>
              <a:t>*Alma Hassasiyeti: -1460 </a:t>
            </a:r>
            <a:r>
              <a:rPr lang="tr-TR" dirty="0" err="1"/>
              <a:t>dBm</a:t>
            </a:r>
            <a:endParaRPr lang="tr-TR" dirty="0"/>
          </a:p>
          <a:p>
            <a:pPr fontAlgn="base"/>
            <a:r>
              <a:rPr lang="tr-TR" dirty="0"/>
              <a:t>*Menzil: 3000 m</a:t>
            </a:r>
          </a:p>
          <a:p>
            <a:endParaRPr lang="tr-TR" dirty="0"/>
          </a:p>
        </p:txBody>
      </p:sp>
      <p:sp>
        <p:nvSpPr>
          <p:cNvPr id="8" name="Metin kutusu 7">
            <a:extLst>
              <a:ext uri="{FF2B5EF4-FFF2-40B4-BE49-F238E27FC236}">
                <a16:creationId xmlns:a16="http://schemas.microsoft.com/office/drawing/2014/main" id="{82E0ADA7-9168-F24E-9C21-4D0293559B23}"/>
              </a:ext>
            </a:extLst>
          </p:cNvPr>
          <p:cNvSpPr txBox="1"/>
          <p:nvPr/>
        </p:nvSpPr>
        <p:spPr>
          <a:xfrm>
            <a:off x="156118" y="5457444"/>
            <a:ext cx="1999265" cy="369332"/>
          </a:xfrm>
          <a:prstGeom prst="rect">
            <a:avLst/>
          </a:prstGeom>
          <a:noFill/>
        </p:spPr>
        <p:txBody>
          <a:bodyPr wrap="none" rtlCol="0">
            <a:spAutoFit/>
          </a:bodyPr>
          <a:lstStyle/>
          <a:p>
            <a:r>
              <a:rPr lang="tr-TR" dirty="0">
                <a:solidFill>
                  <a:srgbClr val="FF0000"/>
                </a:solidFill>
              </a:rPr>
              <a:t>FİYAT :150-200 TL</a:t>
            </a:r>
          </a:p>
        </p:txBody>
      </p:sp>
    </p:spTree>
    <p:extLst>
      <p:ext uri="{BB962C8B-B14F-4D97-AF65-F5344CB8AC3E}">
        <p14:creationId xmlns:p14="http://schemas.microsoft.com/office/powerpoint/2010/main" val="23528006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2AC053-38B0-B249-93F5-AE3203517B2C}"/>
              </a:ext>
            </a:extLst>
          </p:cNvPr>
          <p:cNvSpPr>
            <a:spLocks noGrp="1"/>
          </p:cNvSpPr>
          <p:nvPr>
            <p:ph type="title"/>
          </p:nvPr>
        </p:nvSpPr>
        <p:spPr>
          <a:xfrm>
            <a:off x="1196898" y="1094678"/>
            <a:ext cx="3891776" cy="524107"/>
          </a:xfrm>
        </p:spPr>
        <p:txBody>
          <a:bodyPr>
            <a:normAutofit fontScale="90000"/>
          </a:bodyPr>
          <a:lstStyle/>
          <a:p>
            <a:r>
              <a:rPr lang="tr-TR" dirty="0"/>
              <a:t>-NİÇİN SX1278 ?</a:t>
            </a:r>
          </a:p>
        </p:txBody>
      </p:sp>
      <p:sp>
        <p:nvSpPr>
          <p:cNvPr id="3" name="İçerik Yer Tutucusu 2">
            <a:extLst>
              <a:ext uri="{FF2B5EF4-FFF2-40B4-BE49-F238E27FC236}">
                <a16:creationId xmlns:a16="http://schemas.microsoft.com/office/drawing/2014/main" id="{A934D58E-2422-544C-A071-721E2C4A5E62}"/>
              </a:ext>
            </a:extLst>
          </p:cNvPr>
          <p:cNvSpPr>
            <a:spLocks noGrp="1"/>
          </p:cNvSpPr>
          <p:nvPr>
            <p:ph idx="1"/>
          </p:nvPr>
        </p:nvSpPr>
        <p:spPr>
          <a:xfrm>
            <a:off x="1143001" y="2377067"/>
            <a:ext cx="9905998" cy="3124201"/>
          </a:xfrm>
        </p:spPr>
        <p:txBody>
          <a:bodyPr/>
          <a:lstStyle/>
          <a:p>
            <a:r>
              <a:rPr lang="tr-TR" dirty="0"/>
              <a:t>Nedeni tamamen deneyime dayanmaktadır.</a:t>
            </a:r>
          </a:p>
          <a:p>
            <a:r>
              <a:rPr lang="tr-TR" dirty="0"/>
              <a:t>Her türlü işlem yaptığımız halde bizi yarı yolda bırakmamıştır.</a:t>
            </a:r>
          </a:p>
          <a:p>
            <a:r>
              <a:rPr lang="tr-TR" dirty="0"/>
              <a:t>Aramızda bazı engeller olmasına rağmen </a:t>
            </a:r>
            <a:r>
              <a:rPr lang="tr-TR" dirty="0">
                <a:solidFill>
                  <a:srgbClr val="FF0000"/>
                </a:solidFill>
              </a:rPr>
              <a:t>küçük anten </a:t>
            </a:r>
            <a:r>
              <a:rPr lang="tr-TR" dirty="0"/>
              <a:t>ile 4km ye kadar ölçüm yapılmıştır.</a:t>
            </a:r>
          </a:p>
          <a:p>
            <a:r>
              <a:rPr lang="tr-TR" dirty="0"/>
              <a:t>Tedarik sorunu bulunmamaktadır.</a:t>
            </a:r>
          </a:p>
        </p:txBody>
      </p:sp>
      <p:pic>
        <p:nvPicPr>
          <p:cNvPr id="5" name="Resim 4">
            <a:extLst>
              <a:ext uri="{FF2B5EF4-FFF2-40B4-BE49-F238E27FC236}">
                <a16:creationId xmlns:a16="http://schemas.microsoft.com/office/drawing/2014/main" id="{635B5B19-0AD3-6541-A5C9-28965BF2A48A}"/>
              </a:ext>
            </a:extLst>
          </p:cNvPr>
          <p:cNvPicPr>
            <a:picLocks noChangeAspect="1"/>
          </p:cNvPicPr>
          <p:nvPr/>
        </p:nvPicPr>
        <p:blipFill>
          <a:blip r:embed="rId2"/>
          <a:stretch>
            <a:fillRect/>
          </a:stretch>
        </p:blipFill>
        <p:spPr>
          <a:xfrm>
            <a:off x="10670479" y="645532"/>
            <a:ext cx="1422400" cy="1422400"/>
          </a:xfrm>
          <a:prstGeom prst="rect">
            <a:avLst/>
          </a:prstGeom>
        </p:spPr>
      </p:pic>
      <p:cxnSp>
        <p:nvCxnSpPr>
          <p:cNvPr id="7" name="Dirsek Bağlayıcısı 6">
            <a:extLst>
              <a:ext uri="{FF2B5EF4-FFF2-40B4-BE49-F238E27FC236}">
                <a16:creationId xmlns:a16="http://schemas.microsoft.com/office/drawing/2014/main" id="{1230270B-042B-354E-A602-B88A264377D4}"/>
              </a:ext>
            </a:extLst>
          </p:cNvPr>
          <p:cNvCxnSpPr>
            <a:cxnSpLocks/>
          </p:cNvCxnSpPr>
          <p:nvPr/>
        </p:nvCxnSpPr>
        <p:spPr>
          <a:xfrm flipV="1">
            <a:off x="7103327" y="1356732"/>
            <a:ext cx="3567152" cy="2746917"/>
          </a:xfrm>
          <a:prstGeom prst="bentConnector3">
            <a:avLst>
              <a:gd name="adj1" fmla="val 50000"/>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672154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C1D9C2D-0480-F143-AA54-A432D8624016}"/>
              </a:ext>
            </a:extLst>
          </p:cNvPr>
          <p:cNvSpPr>
            <a:spLocks noGrp="1"/>
          </p:cNvSpPr>
          <p:nvPr>
            <p:ph type="title"/>
          </p:nvPr>
        </p:nvSpPr>
        <p:spPr>
          <a:xfrm>
            <a:off x="0" y="888380"/>
            <a:ext cx="12192000" cy="784302"/>
          </a:xfrm>
        </p:spPr>
        <p:txBody>
          <a:bodyPr>
            <a:noAutofit/>
          </a:bodyPr>
          <a:lstStyle/>
          <a:p>
            <a:pPr algn="ctr"/>
            <a:r>
              <a:rPr lang="tr-TR" sz="4400" b="1" dirty="0"/>
              <a:t>HM-TRLR-S 433Mhz haberleşme modülü</a:t>
            </a:r>
            <a:br>
              <a:rPr lang="tr-TR" sz="4400" dirty="0"/>
            </a:br>
            <a:endParaRPr lang="tr-TR" sz="4400" dirty="0"/>
          </a:p>
        </p:txBody>
      </p:sp>
      <p:pic>
        <p:nvPicPr>
          <p:cNvPr id="5" name="İçerik Yer Tutucusu 4">
            <a:extLst>
              <a:ext uri="{FF2B5EF4-FFF2-40B4-BE49-F238E27FC236}">
                <a16:creationId xmlns:a16="http://schemas.microsoft.com/office/drawing/2014/main" id="{94CE95CE-4FA1-D845-B303-2E105F0C71AA}"/>
              </a:ext>
            </a:extLst>
          </p:cNvPr>
          <p:cNvPicPr>
            <a:picLocks noGrp="1" noChangeAspect="1"/>
          </p:cNvPicPr>
          <p:nvPr>
            <p:ph idx="1"/>
          </p:nvPr>
        </p:nvPicPr>
        <p:blipFill>
          <a:blip r:embed="rId2"/>
          <a:stretch>
            <a:fillRect/>
          </a:stretch>
        </p:blipFill>
        <p:spPr>
          <a:xfrm>
            <a:off x="3493255" y="1667106"/>
            <a:ext cx="4670231" cy="4670231"/>
          </a:xfrm>
        </p:spPr>
      </p:pic>
    </p:spTree>
    <p:extLst>
      <p:ext uri="{BB962C8B-B14F-4D97-AF65-F5344CB8AC3E}">
        <p14:creationId xmlns:p14="http://schemas.microsoft.com/office/powerpoint/2010/main" val="29498515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8F63E6E-C0EE-0643-8D7A-2853D339DB60}"/>
              </a:ext>
            </a:extLst>
          </p:cNvPr>
          <p:cNvSpPr>
            <a:spLocks noGrp="1"/>
          </p:cNvSpPr>
          <p:nvPr>
            <p:ph type="title"/>
          </p:nvPr>
        </p:nvSpPr>
        <p:spPr>
          <a:xfrm>
            <a:off x="0" y="973873"/>
            <a:ext cx="2817270" cy="583580"/>
          </a:xfrm>
        </p:spPr>
        <p:txBody>
          <a:bodyPr/>
          <a:lstStyle/>
          <a:p>
            <a:r>
              <a:rPr lang="tr-TR" b="1" dirty="0"/>
              <a:t>-özellikleri</a:t>
            </a:r>
          </a:p>
        </p:txBody>
      </p:sp>
      <p:sp>
        <p:nvSpPr>
          <p:cNvPr id="3" name="İçerik Yer Tutucusu 2">
            <a:extLst>
              <a:ext uri="{FF2B5EF4-FFF2-40B4-BE49-F238E27FC236}">
                <a16:creationId xmlns:a16="http://schemas.microsoft.com/office/drawing/2014/main" id="{2CA35CEF-0FBB-E04E-AA80-857BA276E3F5}"/>
              </a:ext>
            </a:extLst>
          </p:cNvPr>
          <p:cNvSpPr>
            <a:spLocks noGrp="1"/>
          </p:cNvSpPr>
          <p:nvPr>
            <p:ph idx="1"/>
          </p:nvPr>
        </p:nvSpPr>
        <p:spPr>
          <a:xfrm>
            <a:off x="0" y="1986775"/>
            <a:ext cx="10913056" cy="4492083"/>
          </a:xfrm>
        </p:spPr>
        <p:txBody>
          <a:bodyPr>
            <a:normAutofit/>
          </a:bodyPr>
          <a:lstStyle/>
          <a:p>
            <a:pPr fontAlgn="base"/>
            <a:r>
              <a:rPr lang="tr-TR" dirty="0">
                <a:effectLst/>
              </a:rPr>
              <a:t>HM-TRLR-SW serisi 433/470/868/915MHz’de çalışan düşük maliyetli, yüksek performanslı alıcı modülüdür.  Küçük boyut, yüksek çıkış gücü, yüksek hassasiyet, uzun iletim mesafesi gibi özelliklere sahiptir ve parametrelerin çoğu komut aracılığıyla ayarlanabilir. Otomatik olarak seçim yaparak veri alın ve gönderin. Genel UART </a:t>
            </a:r>
            <a:r>
              <a:rPr lang="tr-TR" dirty="0" err="1">
                <a:effectLst/>
              </a:rPr>
              <a:t>arayüzü</a:t>
            </a:r>
            <a:r>
              <a:rPr lang="tr-TR" dirty="0">
                <a:effectLst/>
              </a:rPr>
              <a:t> kullanılır. Kablosuz veri iletimini yalnızca UART verisi sağlayarak gerçekleştirmek kolaydır. Kullanıcıların UART baud hızını, çıkış gücünü, veri hızını, frekans seçimini, modülasyon </a:t>
            </a:r>
            <a:r>
              <a:rPr lang="tr-TR" dirty="0" err="1">
                <a:effectLst/>
              </a:rPr>
              <a:t>modu</a:t>
            </a:r>
            <a:r>
              <a:rPr lang="tr-TR" dirty="0">
                <a:effectLst/>
              </a:rPr>
              <a:t> seçimini vb. parametreleri ayarlamaları esnektir. Kablosuz veri iletimi alanında yaygın olarak kullanılabilen kablosuz veri iletimi ürünlerini tasarlamak için ideal bir seçimdir. Seri data ile haberleşme (uart,rs232,ttl) ile 5KM ve üzerinde mesafelere çıkmak </a:t>
            </a:r>
            <a:r>
              <a:rPr lang="tr-TR" dirty="0" err="1">
                <a:effectLst/>
              </a:rPr>
              <a:t>mümküdür</a:t>
            </a:r>
            <a:r>
              <a:rPr lang="tr-TR" dirty="0">
                <a:effectLst/>
              </a:rPr>
              <a:t>.</a:t>
            </a:r>
          </a:p>
          <a:p>
            <a:pPr fontAlgn="base"/>
            <a:r>
              <a:rPr lang="tr-TR" dirty="0">
                <a:effectLst/>
              </a:rPr>
              <a:t>Şehir içinde 1KM , açık alanda 6KM menzilde testleri yapılmıştır.</a:t>
            </a:r>
          </a:p>
          <a:p>
            <a:pPr fontAlgn="base"/>
            <a:endParaRPr lang="tr-TR" dirty="0">
              <a:effectLst/>
            </a:endParaRPr>
          </a:p>
          <a:p>
            <a:endParaRPr lang="tr-TR" dirty="0"/>
          </a:p>
        </p:txBody>
      </p:sp>
      <p:sp>
        <p:nvSpPr>
          <p:cNvPr id="4" name="Metin kutusu 3">
            <a:extLst>
              <a:ext uri="{FF2B5EF4-FFF2-40B4-BE49-F238E27FC236}">
                <a16:creationId xmlns:a16="http://schemas.microsoft.com/office/drawing/2014/main" id="{9959C557-FACA-9741-A052-8E76078E665F}"/>
              </a:ext>
            </a:extLst>
          </p:cNvPr>
          <p:cNvSpPr txBox="1"/>
          <p:nvPr/>
        </p:nvSpPr>
        <p:spPr>
          <a:xfrm>
            <a:off x="279311" y="5884127"/>
            <a:ext cx="1999265" cy="369332"/>
          </a:xfrm>
          <a:prstGeom prst="rect">
            <a:avLst/>
          </a:prstGeom>
          <a:noFill/>
        </p:spPr>
        <p:txBody>
          <a:bodyPr wrap="none" rtlCol="0">
            <a:spAutoFit/>
          </a:bodyPr>
          <a:lstStyle/>
          <a:p>
            <a:r>
              <a:rPr lang="tr-TR" dirty="0">
                <a:solidFill>
                  <a:srgbClr val="FF0000"/>
                </a:solidFill>
              </a:rPr>
              <a:t>FİYAT :100-150 TL</a:t>
            </a:r>
          </a:p>
        </p:txBody>
      </p:sp>
    </p:spTree>
    <p:extLst>
      <p:ext uri="{BB962C8B-B14F-4D97-AF65-F5344CB8AC3E}">
        <p14:creationId xmlns:p14="http://schemas.microsoft.com/office/powerpoint/2010/main" val="31873063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52700E9-A8AA-B043-B6BC-A75772BB83CE}"/>
              </a:ext>
            </a:extLst>
          </p:cNvPr>
          <p:cNvSpPr>
            <a:spLocks noGrp="1"/>
          </p:cNvSpPr>
          <p:nvPr>
            <p:ph type="title"/>
          </p:nvPr>
        </p:nvSpPr>
        <p:spPr>
          <a:xfrm>
            <a:off x="100361" y="379141"/>
            <a:ext cx="3635298" cy="429322"/>
          </a:xfrm>
        </p:spPr>
        <p:txBody>
          <a:bodyPr>
            <a:normAutofit fontScale="90000"/>
          </a:bodyPr>
          <a:lstStyle/>
          <a:p>
            <a:r>
              <a:rPr lang="tr-TR" b="1" dirty="0"/>
              <a:t>-Teknik özellikleri</a:t>
            </a:r>
          </a:p>
        </p:txBody>
      </p:sp>
      <p:sp>
        <p:nvSpPr>
          <p:cNvPr id="3" name="İçerik Yer Tutucusu 2">
            <a:extLst>
              <a:ext uri="{FF2B5EF4-FFF2-40B4-BE49-F238E27FC236}">
                <a16:creationId xmlns:a16="http://schemas.microsoft.com/office/drawing/2014/main" id="{40E0BCAC-5B48-3E4B-9DF5-00DFB6AB01B9}"/>
              </a:ext>
            </a:extLst>
          </p:cNvPr>
          <p:cNvSpPr>
            <a:spLocks noGrp="1"/>
          </p:cNvSpPr>
          <p:nvPr>
            <p:ph idx="1"/>
          </p:nvPr>
        </p:nvSpPr>
        <p:spPr>
          <a:xfrm>
            <a:off x="100361" y="1064942"/>
            <a:ext cx="11195824" cy="5536581"/>
          </a:xfrm>
        </p:spPr>
        <p:txBody>
          <a:bodyPr>
            <a:normAutofit fontScale="77500" lnSpcReduction="20000"/>
          </a:bodyPr>
          <a:lstStyle/>
          <a:p>
            <a:pPr fontAlgn="base"/>
            <a:r>
              <a:rPr lang="tr-TR" dirty="0">
                <a:effectLst/>
              </a:rPr>
              <a:t>Düşük maliyetli, yüksek performans, yüksek güvenilirlik</a:t>
            </a:r>
          </a:p>
          <a:p>
            <a:pPr fontAlgn="base"/>
            <a:r>
              <a:rPr lang="tr-TR" dirty="0">
                <a:effectLst/>
              </a:rPr>
              <a:t>433 </a:t>
            </a:r>
            <a:r>
              <a:rPr lang="tr-TR" dirty="0" err="1">
                <a:effectLst/>
              </a:rPr>
              <a:t>Mhz</a:t>
            </a:r>
            <a:r>
              <a:rPr lang="tr-TR" dirty="0">
                <a:effectLst/>
              </a:rPr>
              <a:t> çalışma frekansına sahiptir.</a:t>
            </a:r>
          </a:p>
          <a:p>
            <a:pPr fontAlgn="base"/>
            <a:r>
              <a:rPr lang="tr-TR" dirty="0">
                <a:effectLst/>
              </a:rPr>
              <a:t>Maksimum çıkış gücü: 100mW (20dBm) ， 2-20dBm arasında ayarlanabilir çıkış gücü</a:t>
            </a:r>
          </a:p>
          <a:p>
            <a:pPr fontAlgn="base"/>
            <a:r>
              <a:rPr lang="tr-TR" dirty="0" err="1">
                <a:effectLst/>
              </a:rPr>
              <a:t>Tx</a:t>
            </a:r>
            <a:r>
              <a:rPr lang="tr-TR" dirty="0">
                <a:effectLst/>
              </a:rPr>
              <a:t> için besleme akımı: 130mA/20dBm, 35mA/13dBm</a:t>
            </a:r>
          </a:p>
          <a:p>
            <a:pPr fontAlgn="base"/>
            <a:r>
              <a:rPr lang="tr-TR" dirty="0" err="1">
                <a:effectLst/>
              </a:rPr>
              <a:t>Rx</a:t>
            </a:r>
            <a:r>
              <a:rPr lang="tr-TR" dirty="0">
                <a:effectLst/>
              </a:rPr>
              <a:t> için besleme akımı:16mA</a:t>
            </a:r>
          </a:p>
          <a:p>
            <a:pPr fontAlgn="base"/>
            <a:r>
              <a:rPr lang="tr-TR" dirty="0">
                <a:effectLst/>
              </a:rPr>
              <a:t>Uyku </a:t>
            </a:r>
            <a:r>
              <a:rPr lang="tr-TR" dirty="0" err="1">
                <a:effectLst/>
              </a:rPr>
              <a:t>modu</a:t>
            </a:r>
            <a:r>
              <a:rPr lang="tr-TR" dirty="0">
                <a:effectLst/>
              </a:rPr>
              <a:t> düşük akım: 2uA</a:t>
            </a:r>
          </a:p>
          <a:p>
            <a:pPr fontAlgn="base"/>
            <a:r>
              <a:rPr lang="tr-TR" dirty="0">
                <a:effectLst/>
              </a:rPr>
              <a:t>Standart UART </a:t>
            </a:r>
            <a:r>
              <a:rPr lang="tr-TR" dirty="0" err="1">
                <a:effectLst/>
              </a:rPr>
              <a:t>arayüzü</a:t>
            </a:r>
            <a:r>
              <a:rPr lang="tr-TR" dirty="0">
                <a:effectLst/>
              </a:rPr>
              <a:t>, RS232 veya diğer </a:t>
            </a:r>
            <a:r>
              <a:rPr lang="tr-TR" dirty="0" err="1">
                <a:effectLst/>
              </a:rPr>
              <a:t>arayüzlere</a:t>
            </a:r>
            <a:r>
              <a:rPr lang="tr-TR" dirty="0">
                <a:effectLst/>
              </a:rPr>
              <a:t> genişletilebilir</a:t>
            </a:r>
          </a:p>
          <a:p>
            <a:pPr fontAlgn="base"/>
            <a:r>
              <a:rPr lang="tr-TR" dirty="0">
                <a:effectLst/>
              </a:rPr>
              <a:t>Çalışma frekansı, birbirleriyle rahatsızlık duymadan, farklı frekansta çalışan birkaç modül için kabul edilebilir şekilde yapılandırılabilir.</a:t>
            </a:r>
          </a:p>
          <a:p>
            <a:pPr fontAlgn="base"/>
            <a:r>
              <a:rPr lang="tr-TR" dirty="0">
                <a:effectLst/>
              </a:rPr>
              <a:t>Gerekirse RF parametreleri, kullanıcılar yazılım tarafından modüle edilebilir.</a:t>
            </a:r>
          </a:p>
          <a:p>
            <a:pPr fontAlgn="base"/>
            <a:r>
              <a:rPr lang="tr-TR" dirty="0">
                <a:effectLst/>
              </a:rPr>
              <a:t>İletişim ve alıcı-verici üzerinde kolayca kullanım, otomatik değişim</a:t>
            </a:r>
          </a:p>
          <a:p>
            <a:pPr fontAlgn="base"/>
            <a:r>
              <a:rPr lang="tr-TR" dirty="0">
                <a:effectLst/>
              </a:rPr>
              <a:t>İletişim hızı 1.2kbps -115.2kbps ， yazılım üzerinden modüle edilebilir</a:t>
            </a:r>
          </a:p>
          <a:p>
            <a:pPr fontAlgn="base"/>
            <a:r>
              <a:rPr lang="tr-TR" dirty="0">
                <a:effectLst/>
              </a:rPr>
              <a:t>LED gösterge</a:t>
            </a:r>
          </a:p>
          <a:p>
            <a:pPr fontAlgn="base"/>
            <a:r>
              <a:rPr lang="tr-TR" dirty="0">
                <a:effectLst/>
              </a:rPr>
              <a:t>Daha uzun iletim mesafesi </a:t>
            </a:r>
            <a:r>
              <a:rPr lang="tr-TR" dirty="0" err="1">
                <a:effectLst/>
              </a:rPr>
              <a:t>open</a:t>
            </a:r>
            <a:r>
              <a:rPr lang="tr-TR" dirty="0">
                <a:effectLst/>
              </a:rPr>
              <a:t> açık havada 5km</a:t>
            </a:r>
          </a:p>
          <a:p>
            <a:pPr fontAlgn="base"/>
            <a:r>
              <a:rPr lang="tr-TR" dirty="0">
                <a:effectLst/>
              </a:rPr>
              <a:t>Küçük boyutlu 16x20x2mm, 10 </a:t>
            </a:r>
            <a:r>
              <a:rPr lang="tr-TR" dirty="0" err="1">
                <a:effectLst/>
              </a:rPr>
              <a:t>pin</a:t>
            </a:r>
            <a:r>
              <a:rPr lang="tr-TR" dirty="0">
                <a:effectLst/>
              </a:rPr>
              <a:t> SMD paketi, montajı kolaydır.</a:t>
            </a:r>
          </a:p>
          <a:p>
            <a:pPr fontAlgn="base"/>
            <a:r>
              <a:rPr lang="tr-TR" dirty="0">
                <a:effectLst/>
              </a:rPr>
              <a:t>Serbest ayarlama</a:t>
            </a:r>
          </a:p>
          <a:p>
            <a:pPr fontAlgn="base"/>
            <a:r>
              <a:rPr lang="tr-TR" dirty="0">
                <a:effectLst/>
              </a:rPr>
              <a:t>Accord FCC, ETSI standardı</a:t>
            </a:r>
          </a:p>
          <a:p>
            <a:endParaRPr lang="tr-TR" dirty="0"/>
          </a:p>
        </p:txBody>
      </p:sp>
    </p:spTree>
    <p:extLst>
      <p:ext uri="{BB962C8B-B14F-4D97-AF65-F5344CB8AC3E}">
        <p14:creationId xmlns:p14="http://schemas.microsoft.com/office/powerpoint/2010/main" val="5145202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CA1ED4D-D635-564C-BBED-EBD1FAE089DC}"/>
              </a:ext>
            </a:extLst>
          </p:cNvPr>
          <p:cNvSpPr>
            <a:spLocks noGrp="1"/>
          </p:cNvSpPr>
          <p:nvPr>
            <p:ph type="title"/>
          </p:nvPr>
        </p:nvSpPr>
        <p:spPr/>
        <p:txBody>
          <a:bodyPr>
            <a:normAutofit/>
          </a:bodyPr>
          <a:lstStyle/>
          <a:p>
            <a:pPr algn="ctr"/>
            <a:r>
              <a:rPr lang="tr-TR" sz="4800" b="1" dirty="0"/>
              <a:t>RFD 900+ haberleşme modülü</a:t>
            </a:r>
          </a:p>
        </p:txBody>
      </p:sp>
      <p:pic>
        <p:nvPicPr>
          <p:cNvPr id="5" name="Resim 4">
            <a:extLst>
              <a:ext uri="{FF2B5EF4-FFF2-40B4-BE49-F238E27FC236}">
                <a16:creationId xmlns:a16="http://schemas.microsoft.com/office/drawing/2014/main" id="{049189F3-A39B-E447-A69F-A6A913ECEB7D}"/>
              </a:ext>
            </a:extLst>
          </p:cNvPr>
          <p:cNvPicPr>
            <a:picLocks noChangeAspect="1"/>
          </p:cNvPicPr>
          <p:nvPr/>
        </p:nvPicPr>
        <p:blipFill>
          <a:blip r:embed="rId2"/>
          <a:stretch>
            <a:fillRect/>
          </a:stretch>
        </p:blipFill>
        <p:spPr>
          <a:xfrm>
            <a:off x="7527073" y="2166744"/>
            <a:ext cx="3179956" cy="3179956"/>
          </a:xfrm>
          <a:prstGeom prst="rect">
            <a:avLst/>
          </a:prstGeom>
        </p:spPr>
      </p:pic>
      <p:pic>
        <p:nvPicPr>
          <p:cNvPr id="7" name="Resim 6">
            <a:extLst>
              <a:ext uri="{FF2B5EF4-FFF2-40B4-BE49-F238E27FC236}">
                <a16:creationId xmlns:a16="http://schemas.microsoft.com/office/drawing/2014/main" id="{E9CA54E7-A3A2-4340-8CFB-FC409C1015A6}"/>
              </a:ext>
            </a:extLst>
          </p:cNvPr>
          <p:cNvPicPr>
            <a:picLocks noChangeAspect="1"/>
          </p:cNvPicPr>
          <p:nvPr/>
        </p:nvPicPr>
        <p:blipFill>
          <a:blip r:embed="rId3"/>
          <a:stretch>
            <a:fillRect/>
          </a:stretch>
        </p:blipFill>
        <p:spPr>
          <a:xfrm>
            <a:off x="1589590" y="2166744"/>
            <a:ext cx="3734848" cy="3179956"/>
          </a:xfrm>
          <a:prstGeom prst="rect">
            <a:avLst/>
          </a:prstGeom>
        </p:spPr>
      </p:pic>
      <p:sp>
        <p:nvSpPr>
          <p:cNvPr id="8" name="Metin kutusu 7">
            <a:extLst>
              <a:ext uri="{FF2B5EF4-FFF2-40B4-BE49-F238E27FC236}">
                <a16:creationId xmlns:a16="http://schemas.microsoft.com/office/drawing/2014/main" id="{2219948F-9F34-204D-AD00-B70ADB083260}"/>
              </a:ext>
            </a:extLst>
          </p:cNvPr>
          <p:cNvSpPr txBox="1"/>
          <p:nvPr/>
        </p:nvSpPr>
        <p:spPr>
          <a:xfrm>
            <a:off x="141780" y="5879068"/>
            <a:ext cx="2440092" cy="369332"/>
          </a:xfrm>
          <a:prstGeom prst="rect">
            <a:avLst/>
          </a:prstGeom>
          <a:noFill/>
        </p:spPr>
        <p:txBody>
          <a:bodyPr wrap="none" rtlCol="0">
            <a:spAutoFit/>
          </a:bodyPr>
          <a:lstStyle/>
          <a:p>
            <a:r>
              <a:rPr lang="tr-TR" dirty="0">
                <a:solidFill>
                  <a:srgbClr val="FF0000"/>
                </a:solidFill>
              </a:rPr>
              <a:t>FİYAT :1499 TL /adet </a:t>
            </a:r>
          </a:p>
        </p:txBody>
      </p:sp>
      <p:cxnSp>
        <p:nvCxnSpPr>
          <p:cNvPr id="10" name="Dirsek Bağlayıcısı 9">
            <a:extLst>
              <a:ext uri="{FF2B5EF4-FFF2-40B4-BE49-F238E27FC236}">
                <a16:creationId xmlns:a16="http://schemas.microsoft.com/office/drawing/2014/main" id="{B43DE63A-FD57-CD4B-B6E5-3098D44E6756}"/>
              </a:ext>
            </a:extLst>
          </p:cNvPr>
          <p:cNvCxnSpPr>
            <a:cxnSpLocks/>
            <a:endCxn id="8" idx="3"/>
          </p:cNvCxnSpPr>
          <p:nvPr/>
        </p:nvCxnSpPr>
        <p:spPr>
          <a:xfrm rot="10800000" flipV="1">
            <a:off x="2581873" y="5346700"/>
            <a:ext cx="2742569" cy="717034"/>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Dirsek Bağlayıcısı 11">
            <a:extLst>
              <a:ext uri="{FF2B5EF4-FFF2-40B4-BE49-F238E27FC236}">
                <a16:creationId xmlns:a16="http://schemas.microsoft.com/office/drawing/2014/main" id="{9FA317E6-FA7A-1A4A-AFFA-429D37570473}"/>
              </a:ext>
            </a:extLst>
          </p:cNvPr>
          <p:cNvCxnSpPr>
            <a:cxnSpLocks/>
          </p:cNvCxnSpPr>
          <p:nvPr/>
        </p:nvCxnSpPr>
        <p:spPr>
          <a:xfrm>
            <a:off x="7527069" y="5346700"/>
            <a:ext cx="1589982" cy="717034"/>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Metin kutusu 16">
            <a:extLst>
              <a:ext uri="{FF2B5EF4-FFF2-40B4-BE49-F238E27FC236}">
                <a16:creationId xmlns:a16="http://schemas.microsoft.com/office/drawing/2014/main" id="{9A1E75A9-C92F-A94F-AB60-D2BC6D6AAAEC}"/>
              </a:ext>
            </a:extLst>
          </p:cNvPr>
          <p:cNvSpPr txBox="1"/>
          <p:nvPr/>
        </p:nvSpPr>
        <p:spPr>
          <a:xfrm>
            <a:off x="9117051" y="5905088"/>
            <a:ext cx="3074949" cy="338554"/>
          </a:xfrm>
          <a:prstGeom prst="rect">
            <a:avLst/>
          </a:prstGeom>
          <a:noFill/>
        </p:spPr>
        <p:txBody>
          <a:bodyPr wrap="square" rtlCol="0">
            <a:spAutoFit/>
          </a:bodyPr>
          <a:lstStyle/>
          <a:p>
            <a:r>
              <a:rPr lang="tr-TR" sz="1600" dirty="0">
                <a:solidFill>
                  <a:srgbClr val="FF0000"/>
                </a:solidFill>
              </a:rPr>
              <a:t>FİYAT :3390 TL/ her şey dahil </a:t>
            </a:r>
          </a:p>
        </p:txBody>
      </p:sp>
    </p:spTree>
    <p:extLst>
      <p:ext uri="{BB962C8B-B14F-4D97-AF65-F5344CB8AC3E}">
        <p14:creationId xmlns:p14="http://schemas.microsoft.com/office/powerpoint/2010/main" val="549542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1F64974-2577-084B-B16F-6B40C4214913}"/>
              </a:ext>
            </a:extLst>
          </p:cNvPr>
          <p:cNvSpPr>
            <a:spLocks noGrp="1"/>
          </p:cNvSpPr>
          <p:nvPr>
            <p:ph type="title"/>
          </p:nvPr>
        </p:nvSpPr>
        <p:spPr>
          <a:xfrm>
            <a:off x="0" y="0"/>
            <a:ext cx="4583151" cy="791737"/>
          </a:xfrm>
        </p:spPr>
        <p:txBody>
          <a:bodyPr/>
          <a:lstStyle/>
          <a:p>
            <a:r>
              <a:rPr lang="tr-TR" b="1" dirty="0"/>
              <a:t>-Evet çok pahalı </a:t>
            </a:r>
            <a:r>
              <a:rPr lang="tr-TR" b="1" dirty="0">
                <a:sym typeface="Wingdings" pitchFamily="2" charset="2"/>
              </a:rPr>
              <a:t></a:t>
            </a:r>
            <a:endParaRPr lang="tr-TR" b="1" dirty="0"/>
          </a:p>
        </p:txBody>
      </p:sp>
      <p:sp>
        <p:nvSpPr>
          <p:cNvPr id="3" name="İçerik Yer Tutucusu 2">
            <a:extLst>
              <a:ext uri="{FF2B5EF4-FFF2-40B4-BE49-F238E27FC236}">
                <a16:creationId xmlns:a16="http://schemas.microsoft.com/office/drawing/2014/main" id="{6844E111-3508-A04A-B8B8-870C0138BE07}"/>
              </a:ext>
            </a:extLst>
          </p:cNvPr>
          <p:cNvSpPr>
            <a:spLocks noGrp="1"/>
          </p:cNvSpPr>
          <p:nvPr>
            <p:ph idx="1"/>
          </p:nvPr>
        </p:nvSpPr>
        <p:spPr>
          <a:xfrm>
            <a:off x="0" y="1038921"/>
            <a:ext cx="9905998" cy="3124201"/>
          </a:xfrm>
        </p:spPr>
        <p:txBody>
          <a:bodyPr/>
          <a:lstStyle/>
          <a:p>
            <a:r>
              <a:rPr lang="tr-TR" dirty="0"/>
              <a:t>Çok pahalı olmasının nedeni gerçekten fiyat performans ürünü olduğunu gösterdiği için.</a:t>
            </a:r>
          </a:p>
          <a:p>
            <a:r>
              <a:rPr lang="tr-TR" dirty="0"/>
              <a:t>Küçük bir anten ile 40-80 km menzil alabilmesi çok büyük bir artıdır.</a:t>
            </a:r>
          </a:p>
          <a:p>
            <a:r>
              <a:rPr lang="tr-TR" dirty="0"/>
              <a:t>Ayrıca 900 </a:t>
            </a:r>
            <a:r>
              <a:rPr lang="tr-TR" dirty="0" err="1"/>
              <a:t>mhz</a:t>
            </a:r>
            <a:r>
              <a:rPr lang="tr-TR" dirty="0"/>
              <a:t> bandında olmasına rağmen yani diğer rakiplerinden 2 kat daha fazla veri alabilmesine rağmen  neredeyse 10-15 katı daha yüksek mesafeye ulaşabiliyor.</a:t>
            </a:r>
          </a:p>
          <a:p>
            <a:r>
              <a:rPr lang="tr-TR" dirty="0"/>
              <a:t>Ayrıca burada mikroçipin de ne kadar önemli olduğunu gördük. Nedeni ise </a:t>
            </a:r>
            <a:r>
              <a:rPr lang="tr-TR" dirty="0" err="1"/>
              <a:t>dbi</a:t>
            </a:r>
            <a:r>
              <a:rPr lang="tr-TR" dirty="0"/>
              <a:t> = 30 ve frekans = 900 </a:t>
            </a:r>
            <a:r>
              <a:rPr lang="tr-TR" dirty="0" err="1"/>
              <a:t>mhz</a:t>
            </a:r>
            <a:r>
              <a:rPr lang="tr-TR" dirty="0"/>
              <a:t> olmasına rağmen bu kadar menzil iletim yapabiliyor.</a:t>
            </a:r>
          </a:p>
        </p:txBody>
      </p:sp>
    </p:spTree>
    <p:extLst>
      <p:ext uri="{BB962C8B-B14F-4D97-AF65-F5344CB8AC3E}">
        <p14:creationId xmlns:p14="http://schemas.microsoft.com/office/powerpoint/2010/main" val="36338304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8DD4FD4-9076-F04D-80B6-FCE895434E66}"/>
              </a:ext>
            </a:extLst>
          </p:cNvPr>
          <p:cNvSpPr>
            <a:spLocks noGrp="1"/>
          </p:cNvSpPr>
          <p:nvPr>
            <p:ph type="title"/>
          </p:nvPr>
        </p:nvSpPr>
        <p:spPr>
          <a:xfrm>
            <a:off x="-1" y="635619"/>
            <a:ext cx="2705758" cy="607741"/>
          </a:xfrm>
        </p:spPr>
        <p:txBody>
          <a:bodyPr/>
          <a:lstStyle/>
          <a:p>
            <a:r>
              <a:rPr lang="tr-TR" b="1" dirty="0"/>
              <a:t>-özellikleri</a:t>
            </a:r>
          </a:p>
        </p:txBody>
      </p:sp>
      <p:sp>
        <p:nvSpPr>
          <p:cNvPr id="3" name="İçerik Yer Tutucusu 2">
            <a:extLst>
              <a:ext uri="{FF2B5EF4-FFF2-40B4-BE49-F238E27FC236}">
                <a16:creationId xmlns:a16="http://schemas.microsoft.com/office/drawing/2014/main" id="{3AD4D6CF-930D-1A40-BC22-1D452888117E}"/>
              </a:ext>
            </a:extLst>
          </p:cNvPr>
          <p:cNvSpPr>
            <a:spLocks noGrp="1"/>
          </p:cNvSpPr>
          <p:nvPr>
            <p:ph idx="1"/>
          </p:nvPr>
        </p:nvSpPr>
        <p:spPr>
          <a:xfrm>
            <a:off x="-1" y="1507272"/>
            <a:ext cx="10816683" cy="5049645"/>
          </a:xfrm>
        </p:spPr>
        <p:txBody>
          <a:bodyPr>
            <a:normAutofit lnSpcReduction="10000"/>
          </a:bodyPr>
          <a:lstStyle/>
          <a:p>
            <a:r>
              <a:rPr lang="tr-TR" dirty="0">
                <a:effectLst/>
              </a:rPr>
              <a:t>Frekans Aralığı: 902 - 928 MHz (ABD) / 915 - 928 MHz (Avustralya)</a:t>
            </a:r>
            <a:br>
              <a:rPr lang="tr-TR" dirty="0"/>
            </a:br>
            <a:br>
              <a:rPr lang="tr-TR" dirty="0"/>
            </a:br>
            <a:r>
              <a:rPr lang="tr-TR" dirty="0">
                <a:effectLst/>
              </a:rPr>
              <a:t>Çıkış Gücü: 1W (+ 30dBm), 1dB adımlarda kontrol edilebilir (+/- 1dB @ = 20dBm tipik)</a:t>
            </a:r>
            <a:br>
              <a:rPr lang="tr-TR" dirty="0"/>
            </a:br>
            <a:br>
              <a:rPr lang="tr-TR" dirty="0"/>
            </a:br>
            <a:br>
              <a:rPr lang="tr-TR" dirty="0"/>
            </a:br>
            <a:r>
              <a:rPr lang="tr-TR" dirty="0">
                <a:effectLst/>
              </a:rPr>
              <a:t>Boyut: 30 mm (geniş) x 57 mm (uzun) x 12,8 mm (kalın) - RF </a:t>
            </a:r>
            <a:r>
              <a:rPr lang="tr-TR" dirty="0" err="1">
                <a:effectLst/>
              </a:rPr>
              <a:t>Shield</a:t>
            </a:r>
            <a:r>
              <a:rPr lang="tr-TR" dirty="0">
                <a:effectLst/>
              </a:rPr>
              <a:t>, </a:t>
            </a:r>
            <a:r>
              <a:rPr lang="tr-TR" dirty="0" err="1">
                <a:effectLst/>
              </a:rPr>
              <a:t>Heatsink</a:t>
            </a:r>
            <a:r>
              <a:rPr lang="tr-TR" dirty="0">
                <a:effectLst/>
              </a:rPr>
              <a:t> ve </a:t>
            </a:r>
            <a:r>
              <a:rPr lang="tr-TR" dirty="0" err="1">
                <a:effectLst/>
              </a:rPr>
              <a:t>konnektör</a:t>
            </a:r>
            <a:r>
              <a:rPr lang="tr-TR" dirty="0">
                <a:effectLst/>
              </a:rPr>
              <a:t> uçları dahil</a:t>
            </a:r>
            <a:br>
              <a:rPr lang="tr-TR" dirty="0"/>
            </a:br>
            <a:br>
              <a:rPr lang="tr-TR" dirty="0"/>
            </a:br>
            <a:r>
              <a:rPr lang="tr-TR" dirty="0">
                <a:effectLst/>
              </a:rPr>
              <a:t>Ağırlık: 14.5g</a:t>
            </a:r>
            <a:br>
              <a:rPr lang="tr-TR" dirty="0"/>
            </a:br>
            <a:br>
              <a:rPr lang="tr-TR" dirty="0"/>
            </a:br>
            <a:r>
              <a:rPr lang="tr-TR" dirty="0">
                <a:effectLst/>
              </a:rPr>
              <a:t>Montaj: 3 x M2.5 vida, 3 x başlık pimi lehim noktaları</a:t>
            </a:r>
            <a:br>
              <a:rPr lang="tr-TR" dirty="0"/>
            </a:br>
            <a:br>
              <a:rPr lang="tr-TR" dirty="0"/>
            </a:br>
            <a:r>
              <a:rPr lang="tr-TR" dirty="0">
                <a:effectLst/>
              </a:rPr>
              <a:t>Güç Kaynağı: +5 V nominal, (+3,5 V </a:t>
            </a:r>
            <a:r>
              <a:rPr lang="tr-TR" dirty="0" err="1">
                <a:effectLst/>
              </a:rPr>
              <a:t>dk</a:t>
            </a:r>
            <a:r>
              <a:rPr lang="tr-TR" dirty="0">
                <a:effectLst/>
              </a:rPr>
              <a:t>, +5,5 V </a:t>
            </a:r>
            <a:r>
              <a:rPr lang="tr-TR" dirty="0" err="1">
                <a:effectLst/>
              </a:rPr>
              <a:t>maks</a:t>
            </a:r>
            <a:r>
              <a:rPr lang="tr-TR" dirty="0">
                <a:effectLst/>
              </a:rPr>
              <a:t>), maksimum güçte ~ 800 </a:t>
            </a:r>
            <a:r>
              <a:rPr lang="tr-TR" dirty="0" err="1">
                <a:effectLst/>
              </a:rPr>
              <a:t>mA</a:t>
            </a:r>
            <a:r>
              <a:rPr lang="tr-TR" dirty="0">
                <a:effectLst/>
              </a:rPr>
              <a:t> tepe</a:t>
            </a:r>
            <a:br>
              <a:rPr lang="tr-TR" dirty="0"/>
            </a:br>
            <a:br>
              <a:rPr lang="tr-TR" dirty="0"/>
            </a:br>
            <a:r>
              <a:rPr lang="tr-TR" dirty="0">
                <a:effectLst/>
              </a:rPr>
              <a:t>Sıcaklık. Aralık: -40 ila +85 derece C, -73 ila +123 ° C arasında çalışır.</a:t>
            </a:r>
          </a:p>
          <a:p>
            <a:r>
              <a:rPr lang="tr-TR" dirty="0"/>
              <a:t>Mesafe = 40-80 km arasındadır.</a:t>
            </a:r>
          </a:p>
        </p:txBody>
      </p:sp>
    </p:spTree>
    <p:extLst>
      <p:ext uri="{BB962C8B-B14F-4D97-AF65-F5344CB8AC3E}">
        <p14:creationId xmlns:p14="http://schemas.microsoft.com/office/powerpoint/2010/main" val="13624032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41FEA8-33A1-BD47-949E-BC198F87F6B7}"/>
              </a:ext>
            </a:extLst>
          </p:cNvPr>
          <p:cNvSpPr>
            <a:spLocks noGrp="1"/>
          </p:cNvSpPr>
          <p:nvPr>
            <p:ph type="title"/>
          </p:nvPr>
        </p:nvSpPr>
        <p:spPr>
          <a:xfrm>
            <a:off x="0" y="0"/>
            <a:ext cx="9905998" cy="1905000"/>
          </a:xfrm>
        </p:spPr>
        <p:txBody>
          <a:bodyPr/>
          <a:lstStyle/>
          <a:p>
            <a:r>
              <a:rPr lang="tr-TR" b="1" dirty="0"/>
              <a:t>-haberleşme modülleri NEDEN ŞİFRELENMELİ ?</a:t>
            </a:r>
          </a:p>
        </p:txBody>
      </p:sp>
      <p:sp>
        <p:nvSpPr>
          <p:cNvPr id="3" name="İçerik Yer Tutucusu 2">
            <a:extLst>
              <a:ext uri="{FF2B5EF4-FFF2-40B4-BE49-F238E27FC236}">
                <a16:creationId xmlns:a16="http://schemas.microsoft.com/office/drawing/2014/main" id="{1D3CF22E-E187-2249-9EE4-B1B6C6127BA7}"/>
              </a:ext>
            </a:extLst>
          </p:cNvPr>
          <p:cNvSpPr>
            <a:spLocks noGrp="1"/>
          </p:cNvSpPr>
          <p:nvPr>
            <p:ph idx="1"/>
          </p:nvPr>
        </p:nvSpPr>
        <p:spPr>
          <a:xfrm>
            <a:off x="0" y="2287857"/>
            <a:ext cx="9905998" cy="3124201"/>
          </a:xfrm>
        </p:spPr>
        <p:txBody>
          <a:bodyPr/>
          <a:lstStyle/>
          <a:p>
            <a:r>
              <a:rPr lang="tr-TR" dirty="0"/>
              <a:t>Bizim haricimizde o frekansı kullanan takımlar, iş yerleri gibi gibi yerler bulunabilmektedir. Bunları aslında telsiz kullananlar çok yaşamıştır.</a:t>
            </a:r>
          </a:p>
          <a:p>
            <a:r>
              <a:rPr lang="tr-TR" dirty="0"/>
              <a:t>Bunun için bizim verilerimizi onlardan ayırt etmemiz gereken bir şey yapmamız lazım.</a:t>
            </a:r>
          </a:p>
          <a:p>
            <a:r>
              <a:rPr lang="tr-TR" dirty="0"/>
              <a:t>Bahsettiğimiz şey ise şifrelemedir.</a:t>
            </a:r>
          </a:p>
          <a:p>
            <a:endParaRPr lang="tr-TR" dirty="0"/>
          </a:p>
        </p:txBody>
      </p:sp>
    </p:spTree>
    <p:extLst>
      <p:ext uri="{BB962C8B-B14F-4D97-AF65-F5344CB8AC3E}">
        <p14:creationId xmlns:p14="http://schemas.microsoft.com/office/powerpoint/2010/main" val="1141830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8402A56-C644-B34C-89E8-75513CEC2034}"/>
              </a:ext>
            </a:extLst>
          </p:cNvPr>
          <p:cNvSpPr>
            <a:spLocks noGrp="1"/>
          </p:cNvSpPr>
          <p:nvPr>
            <p:ph type="title"/>
          </p:nvPr>
        </p:nvSpPr>
        <p:spPr/>
        <p:txBody>
          <a:bodyPr/>
          <a:lstStyle/>
          <a:p>
            <a:r>
              <a:rPr lang="tr-TR" dirty="0" err="1"/>
              <a:t>Eagle</a:t>
            </a:r>
            <a:endParaRPr lang="tr-TR" dirty="0"/>
          </a:p>
        </p:txBody>
      </p:sp>
      <p:sp>
        <p:nvSpPr>
          <p:cNvPr id="3" name="İçerik Yer Tutucusu 2">
            <a:extLst>
              <a:ext uri="{FF2B5EF4-FFF2-40B4-BE49-F238E27FC236}">
                <a16:creationId xmlns:a16="http://schemas.microsoft.com/office/drawing/2014/main" id="{00BF1768-CBA3-E74D-80AB-0BB1DFE39C19}"/>
              </a:ext>
            </a:extLst>
          </p:cNvPr>
          <p:cNvSpPr>
            <a:spLocks noGrp="1"/>
          </p:cNvSpPr>
          <p:nvPr>
            <p:ph idx="1"/>
          </p:nvPr>
        </p:nvSpPr>
        <p:spPr/>
        <p:txBody>
          <a:bodyPr/>
          <a:lstStyle/>
          <a:p>
            <a:r>
              <a:rPr lang="tr-TR" dirty="0"/>
              <a:t>Orta </a:t>
            </a:r>
            <a:r>
              <a:rPr lang="tr-TR" dirty="0" err="1"/>
              <a:t>sekment</a:t>
            </a:r>
            <a:r>
              <a:rPr lang="tr-TR" dirty="0"/>
              <a:t> bir uygulamadır.</a:t>
            </a:r>
          </a:p>
          <a:p>
            <a:r>
              <a:rPr lang="tr-TR" dirty="0"/>
              <a:t>Çok kullanılır ve bildiğim kadarıyla öğrencilere ücretsizdir.</a:t>
            </a:r>
          </a:p>
          <a:p>
            <a:r>
              <a:rPr lang="tr-TR" dirty="0"/>
              <a:t>Başta öğrenilmesi gereken uygulama olabilir.</a:t>
            </a:r>
          </a:p>
          <a:p>
            <a:endParaRPr lang="tr-TR" dirty="0"/>
          </a:p>
        </p:txBody>
      </p:sp>
    </p:spTree>
    <p:extLst>
      <p:ext uri="{BB962C8B-B14F-4D97-AF65-F5344CB8AC3E}">
        <p14:creationId xmlns:p14="http://schemas.microsoft.com/office/powerpoint/2010/main" val="22260094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C5925F9-6219-3348-9E62-ED9C94FCA35E}"/>
              </a:ext>
            </a:extLst>
          </p:cNvPr>
          <p:cNvSpPr>
            <a:spLocks noGrp="1"/>
          </p:cNvSpPr>
          <p:nvPr>
            <p:ph type="title"/>
          </p:nvPr>
        </p:nvSpPr>
        <p:spPr>
          <a:xfrm>
            <a:off x="0" y="152400"/>
            <a:ext cx="10749776" cy="750849"/>
          </a:xfrm>
        </p:spPr>
        <p:txBody>
          <a:bodyPr>
            <a:normAutofit/>
          </a:bodyPr>
          <a:lstStyle/>
          <a:p>
            <a:r>
              <a:rPr lang="tr-TR" b="1" dirty="0"/>
              <a:t>-Haberleşme modüllerine nasıl şifreleme yapılır ?</a:t>
            </a:r>
          </a:p>
        </p:txBody>
      </p:sp>
      <p:sp>
        <p:nvSpPr>
          <p:cNvPr id="3" name="İçerik Yer Tutucusu 2">
            <a:extLst>
              <a:ext uri="{FF2B5EF4-FFF2-40B4-BE49-F238E27FC236}">
                <a16:creationId xmlns:a16="http://schemas.microsoft.com/office/drawing/2014/main" id="{805E803A-E89E-F949-B2AD-EEF9FAE542D9}"/>
              </a:ext>
            </a:extLst>
          </p:cNvPr>
          <p:cNvSpPr>
            <a:spLocks noGrp="1"/>
          </p:cNvSpPr>
          <p:nvPr>
            <p:ph idx="1"/>
          </p:nvPr>
        </p:nvSpPr>
        <p:spPr>
          <a:xfrm>
            <a:off x="-1" y="1340004"/>
            <a:ext cx="12021015" cy="4324816"/>
          </a:xfrm>
        </p:spPr>
        <p:txBody>
          <a:bodyPr>
            <a:normAutofit/>
          </a:bodyPr>
          <a:lstStyle/>
          <a:p>
            <a:r>
              <a:rPr lang="tr-TR" dirty="0"/>
              <a:t>Öncelikle alacağımız modülün bir frekans aralığı bulunacaktır. Örneğin 400-430 </a:t>
            </a:r>
            <a:r>
              <a:rPr lang="tr-TR" dirty="0" err="1"/>
              <a:t>mhz</a:t>
            </a:r>
            <a:r>
              <a:rPr lang="tr-TR" dirty="0"/>
              <a:t> arası denilen bir haberleşme modülünü bu değerler arasında ayarlayabilmekteyiz. Yani ilk yapacağımız yöntem demeyelim ama önlem diyebiliriz.</a:t>
            </a:r>
          </a:p>
          <a:p>
            <a:r>
              <a:rPr lang="tr-TR" dirty="0"/>
              <a:t>Yarış alanına gittiğimizi düşünün. Alandayız ve bizim ile atış yapacak takımlara gidip hangi frekansı kullandıklarını teker teker sorup boşta kalan frekansı ayarlayacağız. Örneğin 4 takım bizimle beraber Perşembe günü atış yapıyor. Hepsine sorduk dediler ki 400,404,410,420 frekanslarını </a:t>
            </a:r>
            <a:r>
              <a:rPr lang="tr-TR" dirty="0" err="1"/>
              <a:t>kullanıyoruz.Bizde</a:t>
            </a:r>
            <a:r>
              <a:rPr lang="tr-TR" dirty="0"/>
              <a:t> tam tersine bunlara uzak bir frekans aralığı 415 </a:t>
            </a:r>
            <a:r>
              <a:rPr lang="tr-TR" dirty="0" err="1"/>
              <a:t>mhz</a:t>
            </a:r>
            <a:r>
              <a:rPr lang="tr-TR" dirty="0"/>
              <a:t> gibi bir değer ayarlayacağız.</a:t>
            </a:r>
          </a:p>
          <a:p>
            <a:r>
              <a:rPr lang="tr-TR" dirty="0"/>
              <a:t>Asıl yöntemimiz şudur : </a:t>
            </a:r>
          </a:p>
          <a:p>
            <a:r>
              <a:rPr lang="tr-TR" dirty="0"/>
              <a:t>Gelen verilerin sonuna harfler ile şifrelendirme yapacağız. Geçen sene yaptığımız bir örnek :</a:t>
            </a:r>
          </a:p>
          <a:p>
            <a:r>
              <a:rPr lang="tr-TR" dirty="0" err="1"/>
              <a:t>Shra</a:t>
            </a:r>
            <a:r>
              <a:rPr lang="tr-TR" dirty="0"/>
              <a:t> -  yükseklik bilgisi .   Eğer yükseklik bilgisinin başında </a:t>
            </a:r>
            <a:r>
              <a:rPr lang="tr-TR" dirty="0" err="1"/>
              <a:t>shra</a:t>
            </a:r>
            <a:r>
              <a:rPr lang="tr-TR" dirty="0"/>
              <a:t> var ise verileri al diye bir küçük algoritma kuracağız.</a:t>
            </a:r>
          </a:p>
        </p:txBody>
      </p:sp>
    </p:spTree>
    <p:extLst>
      <p:ext uri="{BB962C8B-B14F-4D97-AF65-F5344CB8AC3E}">
        <p14:creationId xmlns:p14="http://schemas.microsoft.com/office/powerpoint/2010/main" val="35266969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A6B665-9655-CD46-A0A8-D09B8949A7C3}"/>
              </a:ext>
            </a:extLst>
          </p:cNvPr>
          <p:cNvSpPr>
            <a:spLocks noGrp="1"/>
          </p:cNvSpPr>
          <p:nvPr>
            <p:ph type="title"/>
          </p:nvPr>
        </p:nvSpPr>
        <p:spPr>
          <a:xfrm>
            <a:off x="0" y="278780"/>
            <a:ext cx="11173522" cy="557561"/>
          </a:xfrm>
        </p:spPr>
        <p:txBody>
          <a:bodyPr>
            <a:normAutofit fontScale="90000"/>
          </a:bodyPr>
          <a:lstStyle/>
          <a:p>
            <a:r>
              <a:rPr lang="tr-TR" dirty="0"/>
              <a:t>Haberleşme modülü için araştırılan önemli kaynaklar</a:t>
            </a:r>
          </a:p>
        </p:txBody>
      </p:sp>
      <p:sp>
        <p:nvSpPr>
          <p:cNvPr id="3" name="İçerik Yer Tutucusu 2">
            <a:extLst>
              <a:ext uri="{FF2B5EF4-FFF2-40B4-BE49-F238E27FC236}">
                <a16:creationId xmlns:a16="http://schemas.microsoft.com/office/drawing/2014/main" id="{154ACEC5-AD8A-CC43-9C35-48B636BE7549}"/>
              </a:ext>
            </a:extLst>
          </p:cNvPr>
          <p:cNvSpPr>
            <a:spLocks noGrp="1"/>
          </p:cNvSpPr>
          <p:nvPr>
            <p:ph idx="1"/>
          </p:nvPr>
        </p:nvSpPr>
        <p:spPr>
          <a:xfrm>
            <a:off x="0" y="1137424"/>
            <a:ext cx="12192000" cy="5720576"/>
          </a:xfrm>
        </p:spPr>
        <p:txBody>
          <a:bodyPr/>
          <a:lstStyle/>
          <a:p>
            <a:r>
              <a:rPr lang="tr-TR" dirty="0">
                <a:hlinkClick r:id="rId2"/>
              </a:rPr>
              <a:t>https://maker.robotistan.com/xbee-modul-tercih-ederken-dikkat-edilmesi-gereken-noktalar/</a:t>
            </a:r>
            <a:endParaRPr lang="tr-TR" dirty="0"/>
          </a:p>
          <a:p>
            <a:r>
              <a:rPr lang="tr-TR" dirty="0">
                <a:hlinkClick r:id="rId3"/>
              </a:rPr>
              <a:t>https://www.hakankaya.kim/blog/uart-temelleri-uart-nedir-calisma-yapisi-ve-seri-haberlesme/</a:t>
            </a:r>
            <a:endParaRPr lang="tr-TR" dirty="0"/>
          </a:p>
          <a:p>
            <a:r>
              <a:rPr lang="tr-TR" dirty="0">
                <a:hlinkClick r:id="rId4"/>
              </a:rPr>
              <a:t>https://www.f1depo.com/urun/rfdesign-rfd-900x-40-km-alici-verici</a:t>
            </a:r>
            <a:endParaRPr lang="tr-TR" dirty="0"/>
          </a:p>
          <a:p>
            <a:r>
              <a:rPr lang="tr-TR" dirty="0">
                <a:hlinkClick r:id="rId5"/>
              </a:rPr>
              <a:t>https://forum.arduino.cc/t/can-arduino-connect-to-rfd900/216411</a:t>
            </a:r>
            <a:endParaRPr lang="tr-TR" dirty="0"/>
          </a:p>
          <a:p>
            <a:r>
              <a:rPr lang="tr-TR" dirty="0">
                <a:hlinkClick r:id="rId6"/>
              </a:rPr>
              <a:t>https://www.oyuncakhobi.com/rfd-900-modem</a:t>
            </a:r>
            <a:endParaRPr lang="tr-TR" dirty="0"/>
          </a:p>
          <a:p>
            <a:r>
              <a:rPr lang="tr-TR" dirty="0" err="1"/>
              <a:t>https</a:t>
            </a:r>
            <a:r>
              <a:rPr lang="tr-TR" dirty="0"/>
              <a:t>://</a:t>
            </a:r>
            <a:r>
              <a:rPr lang="tr-TR" dirty="0" err="1"/>
              <a:t>www.direnc.net</a:t>
            </a:r>
            <a:r>
              <a:rPr lang="tr-TR" dirty="0"/>
              <a:t>/lora-sx1278-433-mhz-modul</a:t>
            </a:r>
          </a:p>
          <a:p>
            <a:endParaRPr lang="tr-TR" dirty="0"/>
          </a:p>
        </p:txBody>
      </p:sp>
    </p:spTree>
    <p:extLst>
      <p:ext uri="{BB962C8B-B14F-4D97-AF65-F5344CB8AC3E}">
        <p14:creationId xmlns:p14="http://schemas.microsoft.com/office/powerpoint/2010/main" val="34157169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5FCB96B-9CB8-9F4F-93F9-4CA51962AC2F}"/>
              </a:ext>
            </a:extLst>
          </p:cNvPr>
          <p:cNvSpPr>
            <a:spLocks noGrp="1"/>
          </p:cNvSpPr>
          <p:nvPr>
            <p:ph type="title"/>
          </p:nvPr>
        </p:nvSpPr>
        <p:spPr>
          <a:xfrm>
            <a:off x="1141413" y="0"/>
            <a:ext cx="9905998" cy="1905000"/>
          </a:xfrm>
        </p:spPr>
        <p:txBody>
          <a:bodyPr>
            <a:normAutofit/>
          </a:bodyPr>
          <a:lstStyle/>
          <a:p>
            <a:pPr algn="ctr"/>
            <a:r>
              <a:rPr lang="tr-TR" sz="8000" dirty="0" err="1"/>
              <a:t>Gps</a:t>
            </a:r>
            <a:r>
              <a:rPr lang="tr-TR" sz="8000" dirty="0"/>
              <a:t> modülleri</a:t>
            </a:r>
          </a:p>
        </p:txBody>
      </p:sp>
      <p:pic>
        <p:nvPicPr>
          <p:cNvPr id="5" name="Resim 4">
            <a:extLst>
              <a:ext uri="{FF2B5EF4-FFF2-40B4-BE49-F238E27FC236}">
                <a16:creationId xmlns:a16="http://schemas.microsoft.com/office/drawing/2014/main" id="{5A8FFB8C-4ED5-AD41-8949-9F4A475A1E10}"/>
              </a:ext>
            </a:extLst>
          </p:cNvPr>
          <p:cNvPicPr>
            <a:picLocks noChangeAspect="1"/>
          </p:cNvPicPr>
          <p:nvPr/>
        </p:nvPicPr>
        <p:blipFill>
          <a:blip r:embed="rId2"/>
          <a:stretch>
            <a:fillRect/>
          </a:stretch>
        </p:blipFill>
        <p:spPr>
          <a:xfrm>
            <a:off x="4038599" y="1905000"/>
            <a:ext cx="3403600" cy="3403600"/>
          </a:xfrm>
          <a:prstGeom prst="rect">
            <a:avLst/>
          </a:prstGeom>
        </p:spPr>
      </p:pic>
    </p:spTree>
    <p:extLst>
      <p:ext uri="{BB962C8B-B14F-4D97-AF65-F5344CB8AC3E}">
        <p14:creationId xmlns:p14="http://schemas.microsoft.com/office/powerpoint/2010/main" val="671072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98F06B8E-84DE-F549-9528-CC7714435095}"/>
              </a:ext>
            </a:extLst>
          </p:cNvPr>
          <p:cNvPicPr>
            <a:picLocks noGrp="1" noChangeAspect="1"/>
          </p:cNvPicPr>
          <p:nvPr>
            <p:ph idx="1"/>
          </p:nvPr>
        </p:nvPicPr>
        <p:blipFill>
          <a:blip r:embed="rId2"/>
          <a:stretch>
            <a:fillRect/>
          </a:stretch>
        </p:blipFill>
        <p:spPr>
          <a:xfrm>
            <a:off x="8782514" y="304800"/>
            <a:ext cx="3124200" cy="3124200"/>
          </a:xfrm>
        </p:spPr>
      </p:pic>
      <p:sp>
        <p:nvSpPr>
          <p:cNvPr id="6" name="Dikdörtgen 5">
            <a:extLst>
              <a:ext uri="{FF2B5EF4-FFF2-40B4-BE49-F238E27FC236}">
                <a16:creationId xmlns:a16="http://schemas.microsoft.com/office/drawing/2014/main" id="{48D20F02-5D16-AE46-8B8E-68CF50D84473}"/>
              </a:ext>
            </a:extLst>
          </p:cNvPr>
          <p:cNvSpPr/>
          <p:nvPr/>
        </p:nvSpPr>
        <p:spPr>
          <a:xfrm>
            <a:off x="0" y="304800"/>
            <a:ext cx="7053634" cy="1077218"/>
          </a:xfrm>
          <a:prstGeom prst="rect">
            <a:avLst/>
          </a:prstGeom>
        </p:spPr>
        <p:txBody>
          <a:bodyPr wrap="square">
            <a:spAutoFit/>
          </a:bodyPr>
          <a:lstStyle/>
          <a:p>
            <a:r>
              <a:rPr lang="tr-TR" sz="3200" b="1" dirty="0"/>
              <a:t>-GY-NEO6MV2 GPS Modülü</a:t>
            </a:r>
          </a:p>
          <a:p>
            <a:endParaRPr lang="tr-TR" sz="3200" b="1" i="0" u="none" strike="noStrike" dirty="0">
              <a:solidFill>
                <a:srgbClr val="343940"/>
              </a:solidFill>
              <a:effectLst/>
              <a:latin typeface="Ubuntu"/>
            </a:endParaRPr>
          </a:p>
        </p:txBody>
      </p:sp>
      <p:sp>
        <p:nvSpPr>
          <p:cNvPr id="7" name="Dikdörtgen 6">
            <a:extLst>
              <a:ext uri="{FF2B5EF4-FFF2-40B4-BE49-F238E27FC236}">
                <a16:creationId xmlns:a16="http://schemas.microsoft.com/office/drawing/2014/main" id="{823F8A30-4EF0-9640-A9AC-FBC4ED58C01A}"/>
              </a:ext>
            </a:extLst>
          </p:cNvPr>
          <p:cNvSpPr/>
          <p:nvPr/>
        </p:nvSpPr>
        <p:spPr>
          <a:xfrm>
            <a:off x="361487" y="1629848"/>
            <a:ext cx="6096000" cy="2862322"/>
          </a:xfrm>
          <a:prstGeom prst="rect">
            <a:avLst/>
          </a:prstGeom>
        </p:spPr>
        <p:txBody>
          <a:bodyPr>
            <a:spAutoFit/>
          </a:bodyPr>
          <a:lstStyle/>
          <a:p>
            <a:r>
              <a:rPr lang="tr-TR" dirty="0">
                <a:latin typeface="Ubuntu"/>
              </a:rPr>
              <a:t>GY-NEO6MV2 GPS modülü üzerinde bulunan NEO6 IC ile uçuş kontrol sistemleri başta olmaz üzere birçok projede GPS kullanarak konum kontrolü ve takibi yapabilirsiniz.5 metrelik bir hassasiyete sahip olan bu modül ile yüksek kalite ve hassasiyette konum bilgisi alabilirsiniz.</a:t>
            </a:r>
            <a:br>
              <a:rPr lang="tr-TR" dirty="0"/>
            </a:br>
            <a:r>
              <a:rPr lang="tr-TR" dirty="0">
                <a:latin typeface="Ubuntu"/>
              </a:rPr>
              <a:t>Kullanımı basit olan bu modül </a:t>
            </a:r>
            <a:r>
              <a:rPr lang="tr-TR" dirty="0" err="1">
                <a:latin typeface="Ubuntu"/>
              </a:rPr>
              <a:t>Arduino</a:t>
            </a:r>
            <a:r>
              <a:rPr lang="tr-TR" dirty="0">
                <a:latin typeface="Ubuntu"/>
              </a:rPr>
              <a:t> ve diğer program geliştirme platformları ile uyumludur.</a:t>
            </a:r>
            <a:br>
              <a:rPr lang="tr-TR" dirty="0"/>
            </a:br>
            <a:r>
              <a:rPr lang="tr-TR" dirty="0">
                <a:latin typeface="Ubuntu"/>
              </a:rPr>
              <a:t>Modül ile birlikte 25x25mm boyutlarında seramik anten ile birlikte gelir. UART (RX-TX) haberleşme birimi kullanan bu modülü projelerinizde rahatlıkla kullanabilirsiniz.</a:t>
            </a:r>
            <a:endParaRPr lang="tr-TR" dirty="0"/>
          </a:p>
        </p:txBody>
      </p:sp>
    </p:spTree>
    <p:extLst>
      <p:ext uri="{BB962C8B-B14F-4D97-AF65-F5344CB8AC3E}">
        <p14:creationId xmlns:p14="http://schemas.microsoft.com/office/powerpoint/2010/main" val="4042283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0C7C64E-BE8E-7D42-B169-95D10BBABE52}"/>
              </a:ext>
            </a:extLst>
          </p:cNvPr>
          <p:cNvSpPr>
            <a:spLocks noGrp="1"/>
          </p:cNvSpPr>
          <p:nvPr>
            <p:ph idx="1"/>
          </p:nvPr>
        </p:nvSpPr>
        <p:spPr>
          <a:xfrm>
            <a:off x="0" y="0"/>
            <a:ext cx="11047411" cy="6857999"/>
          </a:xfrm>
        </p:spPr>
        <p:txBody>
          <a:bodyPr>
            <a:normAutofit/>
          </a:bodyPr>
          <a:lstStyle/>
          <a:p>
            <a:r>
              <a:rPr lang="tr-TR" dirty="0">
                <a:effectLst/>
              </a:rPr>
              <a:t>Özellikler:</a:t>
            </a:r>
          </a:p>
          <a:p>
            <a:pPr fontAlgn="base"/>
            <a:r>
              <a:rPr lang="tr-TR" dirty="0">
                <a:effectLst/>
              </a:rPr>
              <a:t>Çalışma gerilimi : 3.3V-5V</a:t>
            </a:r>
          </a:p>
          <a:p>
            <a:pPr fontAlgn="base"/>
            <a:r>
              <a:rPr lang="tr-TR" dirty="0">
                <a:effectLst/>
              </a:rPr>
              <a:t>Haberleşme Birimi: UART (RX-TX)</a:t>
            </a:r>
          </a:p>
          <a:p>
            <a:pPr fontAlgn="base"/>
            <a:r>
              <a:rPr lang="tr-TR" dirty="0">
                <a:effectLst/>
              </a:rPr>
              <a:t>25x25mm Seramik Anten</a:t>
            </a:r>
          </a:p>
          <a:p>
            <a:pPr fontAlgn="base"/>
            <a:r>
              <a:rPr lang="tr-TR" dirty="0">
                <a:effectLst/>
              </a:rPr>
              <a:t>Enerji kesildiğinde konfigürasyon ayarlarını </a:t>
            </a:r>
            <a:r>
              <a:rPr lang="tr-TR" dirty="0" err="1">
                <a:effectLst/>
              </a:rPr>
              <a:t>EEPROM'da</a:t>
            </a:r>
            <a:r>
              <a:rPr lang="tr-TR" dirty="0">
                <a:effectLst/>
              </a:rPr>
              <a:t> saklama</a:t>
            </a:r>
          </a:p>
          <a:p>
            <a:pPr fontAlgn="base"/>
            <a:r>
              <a:rPr lang="tr-TR" dirty="0">
                <a:effectLst/>
              </a:rPr>
              <a:t>EEPROM için kart üzerinde pil bulunmaktadır</a:t>
            </a:r>
          </a:p>
          <a:p>
            <a:pPr fontAlgn="base"/>
            <a:r>
              <a:rPr lang="tr-TR" dirty="0">
                <a:effectLst/>
              </a:rPr>
              <a:t>LED ile sinyal uyarı bilgisi</a:t>
            </a:r>
          </a:p>
          <a:p>
            <a:pPr fontAlgn="base"/>
            <a:r>
              <a:rPr lang="tr-TR" dirty="0" err="1">
                <a:effectLst/>
              </a:rPr>
              <a:t>Default</a:t>
            </a:r>
            <a:r>
              <a:rPr lang="tr-TR" dirty="0">
                <a:effectLst/>
              </a:rPr>
              <a:t> Baud Rate: 9600</a:t>
            </a:r>
          </a:p>
          <a:p>
            <a:pPr fontAlgn="base"/>
            <a:r>
              <a:rPr lang="tr-TR" dirty="0">
                <a:effectLst/>
              </a:rPr>
              <a:t>Çeşitli uçuş kontrol modülleri ile uyumlu</a:t>
            </a:r>
          </a:p>
          <a:p>
            <a:pPr fontAlgn="base"/>
            <a:r>
              <a:rPr lang="tr-TR" dirty="0">
                <a:effectLst/>
              </a:rPr>
              <a:t>Modül Boyutu: 25x35mm</a:t>
            </a:r>
          </a:p>
          <a:p>
            <a:pPr fontAlgn="base"/>
            <a:r>
              <a:rPr lang="tr-TR" dirty="0">
                <a:effectLst/>
              </a:rPr>
              <a:t>Anten Boyutu: 25x25mm</a:t>
            </a:r>
          </a:p>
          <a:p>
            <a:endParaRPr lang="tr-TR" dirty="0"/>
          </a:p>
        </p:txBody>
      </p:sp>
    </p:spTree>
    <p:extLst>
      <p:ext uri="{BB962C8B-B14F-4D97-AF65-F5344CB8AC3E}">
        <p14:creationId xmlns:p14="http://schemas.microsoft.com/office/powerpoint/2010/main" val="21450771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87B0B3-3948-464E-8DE3-D288E91354A0}"/>
              </a:ext>
            </a:extLst>
          </p:cNvPr>
          <p:cNvSpPr>
            <a:spLocks noGrp="1"/>
          </p:cNvSpPr>
          <p:nvPr>
            <p:ph type="title"/>
          </p:nvPr>
        </p:nvSpPr>
        <p:spPr>
          <a:xfrm>
            <a:off x="1023251" y="785397"/>
            <a:ext cx="9905998" cy="1905000"/>
          </a:xfrm>
        </p:spPr>
        <p:txBody>
          <a:bodyPr>
            <a:normAutofit/>
          </a:bodyPr>
          <a:lstStyle/>
          <a:p>
            <a:pPr algn="ctr"/>
            <a:r>
              <a:rPr lang="tr-TR" sz="4400" b="1" dirty="0"/>
              <a:t>SENSÖRLER</a:t>
            </a:r>
          </a:p>
        </p:txBody>
      </p:sp>
      <p:pic>
        <p:nvPicPr>
          <p:cNvPr id="5" name="Resim 4">
            <a:extLst>
              <a:ext uri="{FF2B5EF4-FFF2-40B4-BE49-F238E27FC236}">
                <a16:creationId xmlns:a16="http://schemas.microsoft.com/office/drawing/2014/main" id="{BCE4A26C-02EC-A244-BE73-521131743752}"/>
              </a:ext>
            </a:extLst>
          </p:cNvPr>
          <p:cNvPicPr>
            <a:picLocks noChangeAspect="1"/>
          </p:cNvPicPr>
          <p:nvPr/>
        </p:nvPicPr>
        <p:blipFill>
          <a:blip r:embed="rId2"/>
          <a:stretch>
            <a:fillRect/>
          </a:stretch>
        </p:blipFill>
        <p:spPr>
          <a:xfrm>
            <a:off x="131182" y="321691"/>
            <a:ext cx="3813717" cy="3813717"/>
          </a:xfrm>
          <a:prstGeom prst="rect">
            <a:avLst/>
          </a:prstGeom>
        </p:spPr>
      </p:pic>
      <p:pic>
        <p:nvPicPr>
          <p:cNvPr id="6" name="Resim 5">
            <a:extLst>
              <a:ext uri="{FF2B5EF4-FFF2-40B4-BE49-F238E27FC236}">
                <a16:creationId xmlns:a16="http://schemas.microsoft.com/office/drawing/2014/main" id="{4A8A10EE-896E-6849-B1EE-AEAD4A669AD7}"/>
              </a:ext>
            </a:extLst>
          </p:cNvPr>
          <p:cNvPicPr>
            <a:picLocks noChangeAspect="1"/>
          </p:cNvPicPr>
          <p:nvPr/>
        </p:nvPicPr>
        <p:blipFill>
          <a:blip r:embed="rId3"/>
          <a:stretch>
            <a:fillRect/>
          </a:stretch>
        </p:blipFill>
        <p:spPr>
          <a:xfrm>
            <a:off x="8007600" y="321691"/>
            <a:ext cx="3781860" cy="3130540"/>
          </a:xfrm>
          <a:prstGeom prst="rect">
            <a:avLst/>
          </a:prstGeom>
        </p:spPr>
      </p:pic>
      <p:pic>
        <p:nvPicPr>
          <p:cNvPr id="7" name="Resim 6">
            <a:extLst>
              <a:ext uri="{FF2B5EF4-FFF2-40B4-BE49-F238E27FC236}">
                <a16:creationId xmlns:a16="http://schemas.microsoft.com/office/drawing/2014/main" id="{441365BE-4BE8-704C-AF09-777ED78C39FE}"/>
              </a:ext>
            </a:extLst>
          </p:cNvPr>
          <p:cNvPicPr>
            <a:picLocks noChangeAspect="1"/>
          </p:cNvPicPr>
          <p:nvPr/>
        </p:nvPicPr>
        <p:blipFill>
          <a:blip r:embed="rId4"/>
          <a:stretch>
            <a:fillRect/>
          </a:stretch>
        </p:blipFill>
        <p:spPr>
          <a:xfrm>
            <a:off x="2293470" y="3157273"/>
            <a:ext cx="3892273" cy="3130540"/>
          </a:xfrm>
          <a:prstGeom prst="rect">
            <a:avLst/>
          </a:prstGeom>
        </p:spPr>
      </p:pic>
      <p:pic>
        <p:nvPicPr>
          <p:cNvPr id="8" name="İçerik Yer Tutucusu 4">
            <a:extLst>
              <a:ext uri="{FF2B5EF4-FFF2-40B4-BE49-F238E27FC236}">
                <a16:creationId xmlns:a16="http://schemas.microsoft.com/office/drawing/2014/main" id="{6465A82A-485C-E04E-BF4F-C0749088223C}"/>
              </a:ext>
            </a:extLst>
          </p:cNvPr>
          <p:cNvPicPr>
            <a:picLocks noGrp="1" noChangeAspect="1"/>
          </p:cNvPicPr>
          <p:nvPr>
            <p:ph idx="1"/>
          </p:nvPr>
        </p:nvPicPr>
        <p:blipFill>
          <a:blip r:embed="rId5"/>
          <a:stretch>
            <a:fillRect/>
          </a:stretch>
        </p:blipFill>
        <p:spPr>
          <a:xfrm>
            <a:off x="6094412" y="3160443"/>
            <a:ext cx="3124200" cy="3124200"/>
          </a:xfrm>
        </p:spPr>
      </p:pic>
    </p:spTree>
    <p:extLst>
      <p:ext uri="{BB962C8B-B14F-4D97-AF65-F5344CB8AC3E}">
        <p14:creationId xmlns:p14="http://schemas.microsoft.com/office/powerpoint/2010/main" val="42568888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EB1B3B-5CBB-9649-8227-DDE77660ED76}"/>
              </a:ext>
            </a:extLst>
          </p:cNvPr>
          <p:cNvSpPr>
            <a:spLocks noGrp="1"/>
          </p:cNvSpPr>
          <p:nvPr>
            <p:ph type="title"/>
          </p:nvPr>
        </p:nvSpPr>
        <p:spPr>
          <a:xfrm>
            <a:off x="0" y="0"/>
            <a:ext cx="9905998" cy="1905000"/>
          </a:xfrm>
        </p:spPr>
        <p:txBody>
          <a:bodyPr>
            <a:normAutofit/>
          </a:bodyPr>
          <a:lstStyle/>
          <a:p>
            <a:r>
              <a:rPr lang="tr-TR" sz="4000" b="1" dirty="0"/>
              <a:t>-BMP 280 MODÜLÜ</a:t>
            </a:r>
          </a:p>
        </p:txBody>
      </p:sp>
      <p:pic>
        <p:nvPicPr>
          <p:cNvPr id="5" name="İçerik Yer Tutucusu 4">
            <a:extLst>
              <a:ext uri="{FF2B5EF4-FFF2-40B4-BE49-F238E27FC236}">
                <a16:creationId xmlns:a16="http://schemas.microsoft.com/office/drawing/2014/main" id="{1CF85DF0-51F4-BF41-A2BA-FFC1D51B44F2}"/>
              </a:ext>
            </a:extLst>
          </p:cNvPr>
          <p:cNvPicPr>
            <a:picLocks noGrp="1" noChangeAspect="1"/>
          </p:cNvPicPr>
          <p:nvPr>
            <p:ph idx="1"/>
          </p:nvPr>
        </p:nvPicPr>
        <p:blipFill>
          <a:blip r:embed="rId2"/>
          <a:stretch>
            <a:fillRect/>
          </a:stretch>
        </p:blipFill>
        <p:spPr>
          <a:xfrm>
            <a:off x="8658263" y="304800"/>
            <a:ext cx="3124200" cy="3124200"/>
          </a:xfrm>
        </p:spPr>
      </p:pic>
      <p:sp>
        <p:nvSpPr>
          <p:cNvPr id="6" name="Dikdörtgen 5">
            <a:extLst>
              <a:ext uri="{FF2B5EF4-FFF2-40B4-BE49-F238E27FC236}">
                <a16:creationId xmlns:a16="http://schemas.microsoft.com/office/drawing/2014/main" id="{78A297DA-C4DB-2547-B2F6-D48DB2CB3114}"/>
              </a:ext>
            </a:extLst>
          </p:cNvPr>
          <p:cNvSpPr/>
          <p:nvPr/>
        </p:nvSpPr>
        <p:spPr>
          <a:xfrm>
            <a:off x="485738" y="1514312"/>
            <a:ext cx="6096000" cy="5078313"/>
          </a:xfrm>
          <a:prstGeom prst="rect">
            <a:avLst/>
          </a:prstGeom>
        </p:spPr>
        <p:txBody>
          <a:bodyPr>
            <a:spAutoFit/>
          </a:bodyPr>
          <a:lstStyle/>
          <a:p>
            <a:pPr fontAlgn="base"/>
            <a:r>
              <a:rPr lang="tr-TR" b="1" i="1" dirty="0">
                <a:latin typeface="Arial" panose="020B0604020202020204" pitchFamily="34" charset="0"/>
              </a:rPr>
              <a:t>BMP280 Dijital Basınç </a:t>
            </a:r>
            <a:r>
              <a:rPr lang="tr-TR" b="1" i="1" dirty="0" err="1">
                <a:latin typeface="Arial" panose="020B0604020202020204" pitchFamily="34" charset="0"/>
              </a:rPr>
              <a:t>Sensörü</a:t>
            </a:r>
            <a:r>
              <a:rPr lang="tr-TR" b="1" i="1" dirty="0">
                <a:latin typeface="Arial" panose="020B0604020202020204" pitchFamily="34" charset="0"/>
              </a:rPr>
              <a:t> Modülü </a:t>
            </a:r>
            <a:r>
              <a:rPr lang="tr-TR" dirty="0">
                <a:latin typeface="Arial" panose="020B0604020202020204" pitchFamily="34" charset="0"/>
              </a:rPr>
              <a:t>, sıcaklık ve basınç ölçüm fonksiyonlarına sahip </a:t>
            </a:r>
            <a:r>
              <a:rPr lang="tr-TR" dirty="0" err="1">
                <a:latin typeface="Arial" panose="020B0604020202020204" pitchFamily="34" charset="0"/>
              </a:rPr>
              <a:t>DFRobot'tan</a:t>
            </a:r>
            <a:r>
              <a:rPr lang="tr-TR" dirty="0">
                <a:latin typeface="Arial" panose="020B0604020202020204" pitchFamily="34" charset="0"/>
              </a:rPr>
              <a:t> BMP280 </a:t>
            </a:r>
            <a:r>
              <a:rPr lang="tr-TR" dirty="0" err="1">
                <a:latin typeface="Arial" panose="020B0604020202020204" pitchFamily="34" charset="0"/>
              </a:rPr>
              <a:t>Barometrik</a:t>
            </a:r>
            <a:r>
              <a:rPr lang="tr-TR" dirty="0">
                <a:latin typeface="Arial" panose="020B0604020202020204" pitchFamily="34" charset="0"/>
              </a:rPr>
              <a:t> Basınç </a:t>
            </a:r>
            <a:r>
              <a:rPr lang="tr-TR" dirty="0" err="1">
                <a:latin typeface="Arial" panose="020B0604020202020204" pitchFamily="34" charset="0"/>
              </a:rPr>
              <a:t>Sensörünün</a:t>
            </a:r>
            <a:r>
              <a:rPr lang="tr-TR" dirty="0">
                <a:latin typeface="Arial" panose="020B0604020202020204" pitchFamily="34" charset="0"/>
              </a:rPr>
              <a:t> </a:t>
            </a:r>
            <a:r>
              <a:rPr lang="tr-TR" dirty="0" err="1">
                <a:latin typeface="Arial" panose="020B0604020202020204" pitchFamily="34" charset="0"/>
              </a:rPr>
              <a:t>Arduino</a:t>
            </a:r>
            <a:r>
              <a:rPr lang="tr-TR" dirty="0">
                <a:latin typeface="Arial" panose="020B0604020202020204" pitchFamily="34" charset="0"/>
              </a:rPr>
              <a:t> kod kontrolünü destekleyen bir koparma sürümüdür.</a:t>
            </a:r>
          </a:p>
          <a:p>
            <a:pPr fontAlgn="base"/>
            <a:r>
              <a:rPr lang="tr-TR" dirty="0">
                <a:latin typeface="Arial" panose="020B0604020202020204" pitchFamily="34" charset="0"/>
              </a:rPr>
              <a:t>Son derece kompakt bir pakette bulunan BMP280, </a:t>
            </a:r>
            <a:r>
              <a:rPr lang="tr-TR" dirty="0" err="1">
                <a:latin typeface="Arial" panose="020B0604020202020204" pitchFamily="34" charset="0"/>
              </a:rPr>
              <a:t>Bosch'un</a:t>
            </a:r>
            <a:r>
              <a:rPr lang="tr-TR" dirty="0">
                <a:latin typeface="Arial" panose="020B0604020202020204" pitchFamily="34" charset="0"/>
              </a:rPr>
              <a:t> yüksek EMO sağlamlığı, yüksek doğruluk ve </a:t>
            </a:r>
            <a:r>
              <a:rPr lang="tr-TR" dirty="0" err="1">
                <a:latin typeface="Arial" panose="020B0604020202020204" pitchFamily="34" charset="0"/>
              </a:rPr>
              <a:t>doğrusallık</a:t>
            </a:r>
            <a:r>
              <a:rPr lang="tr-TR" dirty="0">
                <a:latin typeface="Arial" panose="020B0604020202020204" pitchFamily="34" charset="0"/>
              </a:rPr>
              <a:t> ve uzun vadeli kararlılık sunan kanıtlanmış </a:t>
            </a:r>
            <a:r>
              <a:rPr lang="tr-TR" dirty="0" err="1">
                <a:latin typeface="Arial" panose="020B0604020202020204" pitchFamily="34" charset="0"/>
              </a:rPr>
              <a:t>Piezo</a:t>
            </a:r>
            <a:r>
              <a:rPr lang="tr-TR" dirty="0">
                <a:latin typeface="Arial" panose="020B0604020202020204" pitchFamily="34" charset="0"/>
              </a:rPr>
              <a:t> dirençli basınç </a:t>
            </a:r>
            <a:r>
              <a:rPr lang="tr-TR" dirty="0" err="1">
                <a:latin typeface="Arial" panose="020B0604020202020204" pitchFamily="34" charset="0"/>
              </a:rPr>
              <a:t>sensörü</a:t>
            </a:r>
            <a:r>
              <a:rPr lang="tr-TR" dirty="0">
                <a:latin typeface="Arial" panose="020B0604020202020204" pitchFamily="34" charset="0"/>
              </a:rPr>
              <a:t> teknolojisine dayanmaktadır. Çok sayıda cihaz çalıştırma seçeneği, cihazı güç tüketimi, çözünürlük ve filtre performansı açısından optimize etmek için en yüksek esnekliği sunar.</a:t>
            </a:r>
          </a:p>
          <a:p>
            <a:pPr fontAlgn="base"/>
            <a:r>
              <a:rPr lang="tr-TR" dirty="0" err="1">
                <a:latin typeface="Arial" panose="020B0604020202020204" pitchFamily="34" charset="0"/>
              </a:rPr>
              <a:t>Barometrik</a:t>
            </a:r>
            <a:r>
              <a:rPr lang="tr-TR" dirty="0">
                <a:latin typeface="Arial" panose="020B0604020202020204" pitchFamily="34" charset="0"/>
              </a:rPr>
              <a:t> </a:t>
            </a:r>
            <a:r>
              <a:rPr lang="tr-TR" dirty="0" err="1">
                <a:latin typeface="Arial" panose="020B0604020202020204" pitchFamily="34" charset="0"/>
              </a:rPr>
              <a:t>sensörler</a:t>
            </a:r>
            <a:r>
              <a:rPr lang="tr-TR" dirty="0">
                <a:latin typeface="Arial" panose="020B0604020202020204" pitchFamily="34" charset="0"/>
              </a:rPr>
              <a:t> genellikle </a:t>
            </a:r>
            <a:r>
              <a:rPr lang="tr-TR" dirty="0" err="1">
                <a:latin typeface="Arial" panose="020B0604020202020204" pitchFamily="34" charset="0"/>
              </a:rPr>
              <a:t>barometrik</a:t>
            </a:r>
            <a:r>
              <a:rPr lang="tr-TR" dirty="0">
                <a:latin typeface="Arial" panose="020B0604020202020204" pitchFamily="34" charset="0"/>
              </a:rPr>
              <a:t> basınç ve sıcaklığı ölçmek için kullanılır. Ancak bunun yanı sıra, rakım ile </a:t>
            </a:r>
            <a:r>
              <a:rPr lang="tr-TR" dirty="0" err="1">
                <a:latin typeface="Arial" panose="020B0604020202020204" pitchFamily="34" charset="0"/>
              </a:rPr>
              <a:t>barometrik</a:t>
            </a:r>
            <a:r>
              <a:rPr lang="tr-TR" dirty="0">
                <a:latin typeface="Arial" panose="020B0604020202020204" pitchFamily="34" charset="0"/>
              </a:rPr>
              <a:t> basınç arasında belirli bir ilişki olduğu için rakım ve nispi kat yüksekliğini de ölçebilirler. </a:t>
            </a:r>
            <a:r>
              <a:rPr lang="tr-TR" dirty="0" err="1">
                <a:latin typeface="Arial" panose="020B0604020202020204" pitchFamily="34" charset="0"/>
              </a:rPr>
              <a:t>Navigasyona</a:t>
            </a:r>
            <a:r>
              <a:rPr lang="tr-TR" dirty="0">
                <a:latin typeface="Arial" panose="020B0604020202020204" pitchFamily="34" charset="0"/>
              </a:rPr>
              <a:t> gelince, </a:t>
            </a:r>
            <a:r>
              <a:rPr lang="tr-TR" dirty="0" err="1">
                <a:latin typeface="Arial" panose="020B0604020202020204" pitchFamily="34" charset="0"/>
              </a:rPr>
              <a:t>barometrik</a:t>
            </a:r>
            <a:r>
              <a:rPr lang="tr-TR" dirty="0">
                <a:latin typeface="Arial" panose="020B0604020202020204" pitchFamily="34" charset="0"/>
              </a:rPr>
              <a:t> basınç </a:t>
            </a:r>
            <a:r>
              <a:rPr lang="tr-TR" dirty="0" err="1">
                <a:latin typeface="Arial" panose="020B0604020202020204" pitchFamily="34" charset="0"/>
              </a:rPr>
              <a:t>sensörü</a:t>
            </a:r>
            <a:r>
              <a:rPr lang="tr-TR" dirty="0">
                <a:latin typeface="Arial" panose="020B0604020202020204" pitchFamily="34" charset="0"/>
              </a:rPr>
              <a:t> GPS konumlandırmasını geliştirmek veya IMU </a:t>
            </a:r>
            <a:r>
              <a:rPr lang="tr-TR" dirty="0" err="1">
                <a:latin typeface="Arial" panose="020B0604020202020204" pitchFamily="34" charset="0"/>
              </a:rPr>
              <a:t>sensörü</a:t>
            </a:r>
            <a:r>
              <a:rPr lang="tr-TR" dirty="0">
                <a:latin typeface="Arial" panose="020B0604020202020204" pitchFamily="34" charset="0"/>
              </a:rPr>
              <a:t> ile 3D iç mekan </a:t>
            </a:r>
            <a:r>
              <a:rPr lang="tr-TR" dirty="0" err="1">
                <a:latin typeface="Arial" panose="020B0604020202020204" pitchFamily="34" charset="0"/>
              </a:rPr>
              <a:t>navigasyonu</a:t>
            </a:r>
            <a:r>
              <a:rPr lang="tr-TR" dirty="0">
                <a:latin typeface="Arial" panose="020B0604020202020204" pitchFamily="34" charset="0"/>
              </a:rPr>
              <a:t> gerçekleştirmek için kullanılabilir.</a:t>
            </a:r>
            <a:endParaRPr lang="tr-TR" b="0" i="0" u="none" strike="noStrike" dirty="0">
              <a:effectLst/>
              <a:latin typeface="Arial" panose="020B0604020202020204" pitchFamily="34" charset="0"/>
            </a:endParaRPr>
          </a:p>
        </p:txBody>
      </p:sp>
    </p:spTree>
    <p:extLst>
      <p:ext uri="{BB962C8B-B14F-4D97-AF65-F5344CB8AC3E}">
        <p14:creationId xmlns:p14="http://schemas.microsoft.com/office/powerpoint/2010/main" val="4374116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B17C87-F255-1B4B-A261-61C3C4FC1899}"/>
              </a:ext>
            </a:extLst>
          </p:cNvPr>
          <p:cNvSpPr>
            <a:spLocks noGrp="1"/>
          </p:cNvSpPr>
          <p:nvPr>
            <p:ph type="title"/>
          </p:nvPr>
        </p:nvSpPr>
        <p:spPr>
          <a:xfrm>
            <a:off x="0" y="230458"/>
            <a:ext cx="9905998" cy="1905000"/>
          </a:xfrm>
        </p:spPr>
        <p:txBody>
          <a:bodyPr/>
          <a:lstStyle/>
          <a:p>
            <a:r>
              <a:rPr lang="tr-TR" b="1" dirty="0"/>
              <a:t>-Teknik özellikler</a:t>
            </a:r>
          </a:p>
        </p:txBody>
      </p:sp>
      <p:graphicFrame>
        <p:nvGraphicFramePr>
          <p:cNvPr id="9" name="İçerik Yer Tutucusu 8">
            <a:extLst>
              <a:ext uri="{FF2B5EF4-FFF2-40B4-BE49-F238E27FC236}">
                <a16:creationId xmlns:a16="http://schemas.microsoft.com/office/drawing/2014/main" id="{E3335990-6956-7845-9F90-03BC23C68080}"/>
              </a:ext>
            </a:extLst>
          </p:cNvPr>
          <p:cNvGraphicFramePr>
            <a:graphicFrameLocks noGrp="1"/>
          </p:cNvGraphicFramePr>
          <p:nvPr>
            <p:ph idx="1"/>
            <p:extLst>
              <p:ext uri="{D42A27DB-BD31-4B8C-83A1-F6EECF244321}">
                <p14:modId xmlns:p14="http://schemas.microsoft.com/office/powerpoint/2010/main" val="2462885047"/>
              </p:ext>
            </p:extLst>
          </p:nvPr>
        </p:nvGraphicFramePr>
        <p:xfrm>
          <a:off x="3014950" y="2274849"/>
          <a:ext cx="6162100" cy="3351614"/>
        </p:xfrm>
        <a:graphic>
          <a:graphicData uri="http://schemas.openxmlformats.org/drawingml/2006/table">
            <a:tbl>
              <a:tblPr/>
              <a:tblGrid>
                <a:gridCol w="3081050">
                  <a:extLst>
                    <a:ext uri="{9D8B030D-6E8A-4147-A177-3AD203B41FA5}">
                      <a16:colId xmlns:a16="http://schemas.microsoft.com/office/drawing/2014/main" val="2782010980"/>
                    </a:ext>
                  </a:extLst>
                </a:gridCol>
                <a:gridCol w="3081050">
                  <a:extLst>
                    <a:ext uri="{9D8B030D-6E8A-4147-A177-3AD203B41FA5}">
                      <a16:colId xmlns:a16="http://schemas.microsoft.com/office/drawing/2014/main" val="761904144"/>
                    </a:ext>
                  </a:extLst>
                </a:gridCol>
              </a:tblGrid>
              <a:tr h="275402">
                <a:tc>
                  <a:txBody>
                    <a:bodyPr/>
                    <a:lstStyle/>
                    <a:p>
                      <a:pPr algn="l" fontAlgn="base"/>
                      <a:r>
                        <a:rPr lang="tr-TR" sz="1300" b="0">
                          <a:solidFill>
                            <a:schemeClr val="bg1"/>
                          </a:solidFill>
                          <a:effectLst/>
                          <a:latin typeface="Arial" panose="020B0604020202020204" pitchFamily="34" charset="0"/>
                        </a:rPr>
                        <a:t>Çalışma Gerilimi</a:t>
                      </a:r>
                    </a:p>
                  </a:txBody>
                  <a:tcPr marL="41767" marR="41767" marT="41767" marB="41767"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tc>
                  <a:txBody>
                    <a:bodyPr/>
                    <a:lstStyle/>
                    <a:p>
                      <a:pPr algn="l" fontAlgn="base"/>
                      <a:r>
                        <a:rPr lang="tr-TR" sz="1300" b="0">
                          <a:solidFill>
                            <a:schemeClr val="bg1"/>
                          </a:solidFill>
                          <a:effectLst/>
                          <a:latin typeface="Arial" panose="020B0604020202020204" pitchFamily="34" charset="0"/>
                        </a:rPr>
                        <a:t>3.3V-5.5V</a:t>
                      </a:r>
                    </a:p>
                  </a:txBody>
                  <a:tcPr marL="41767" marR="41767" marT="41767" marB="41767"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extLst>
                  <a:ext uri="{0D108BD9-81ED-4DB2-BD59-A6C34878D82A}">
                    <a16:rowId xmlns:a16="http://schemas.microsoft.com/office/drawing/2014/main" val="3878632136"/>
                  </a:ext>
                </a:extLst>
              </a:tr>
              <a:tr h="306996">
                <a:tc>
                  <a:txBody>
                    <a:bodyPr/>
                    <a:lstStyle/>
                    <a:p>
                      <a:pPr algn="l" fontAlgn="base"/>
                      <a:r>
                        <a:rPr lang="tr-TR" sz="1300" b="0" dirty="0">
                          <a:solidFill>
                            <a:schemeClr val="bg1"/>
                          </a:solidFill>
                          <a:effectLst/>
                          <a:latin typeface="Arial" panose="020B0604020202020204" pitchFamily="34" charset="0"/>
                        </a:rPr>
                        <a:t>İletişim </a:t>
                      </a:r>
                      <a:r>
                        <a:rPr lang="tr-TR" sz="1300" b="0" dirty="0" err="1">
                          <a:solidFill>
                            <a:schemeClr val="bg1"/>
                          </a:solidFill>
                          <a:effectLst/>
                          <a:latin typeface="Arial" panose="020B0604020202020204" pitchFamily="34" charset="0"/>
                        </a:rPr>
                        <a:t>Arayüzü</a:t>
                      </a:r>
                      <a:endParaRPr lang="tr-TR" sz="1300" b="0" dirty="0">
                        <a:solidFill>
                          <a:schemeClr val="bg1"/>
                        </a:solidFill>
                        <a:effectLst/>
                        <a:latin typeface="Arial" panose="020B0604020202020204" pitchFamily="34" charset="0"/>
                      </a:endParaRPr>
                    </a:p>
                  </a:txBody>
                  <a:tcPr marL="41767" marR="41767" marT="41767" marB="41767"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9F9F9"/>
                    </a:solidFill>
                  </a:tcPr>
                </a:tc>
                <a:tc>
                  <a:txBody>
                    <a:bodyPr/>
                    <a:lstStyle/>
                    <a:p>
                      <a:pPr algn="l" fontAlgn="base"/>
                      <a:r>
                        <a:rPr lang="tr-TR" sz="1300" b="0">
                          <a:solidFill>
                            <a:schemeClr val="bg1"/>
                          </a:solidFill>
                          <a:effectLst/>
                          <a:latin typeface="Arial" panose="020B0604020202020204" pitchFamily="34" charset="0"/>
                        </a:rPr>
                        <a:t>I2C (5V uyumlu)</a:t>
                      </a:r>
                    </a:p>
                  </a:txBody>
                  <a:tcPr marL="41767" marR="41767" marT="41767" marB="41767"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9F9F9"/>
                    </a:solidFill>
                  </a:tcPr>
                </a:tc>
                <a:extLst>
                  <a:ext uri="{0D108BD9-81ED-4DB2-BD59-A6C34878D82A}">
                    <a16:rowId xmlns:a16="http://schemas.microsoft.com/office/drawing/2014/main" val="113451171"/>
                  </a:ext>
                </a:extLst>
              </a:tr>
              <a:tr h="306996">
                <a:tc>
                  <a:txBody>
                    <a:bodyPr/>
                    <a:lstStyle/>
                    <a:p>
                      <a:pPr algn="l" fontAlgn="base"/>
                      <a:r>
                        <a:rPr lang="tr-TR" sz="1300" b="0">
                          <a:solidFill>
                            <a:schemeClr val="bg1"/>
                          </a:solidFill>
                          <a:effectLst/>
                          <a:latin typeface="Arial" panose="020B0604020202020204" pitchFamily="34" charset="0"/>
                        </a:rPr>
                        <a:t>Varsayılan I2C Adresi</a:t>
                      </a:r>
                    </a:p>
                  </a:txBody>
                  <a:tcPr marL="41767" marR="41767" marT="41767" marB="41767"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tc>
                  <a:txBody>
                    <a:bodyPr/>
                    <a:lstStyle/>
                    <a:p>
                      <a:pPr algn="l" fontAlgn="base"/>
                      <a:r>
                        <a:rPr lang="tr-TR" sz="1300" b="0">
                          <a:solidFill>
                            <a:schemeClr val="bg1"/>
                          </a:solidFill>
                          <a:effectLst/>
                          <a:latin typeface="Arial" panose="020B0604020202020204" pitchFamily="34" charset="0"/>
                        </a:rPr>
                        <a:t>0x76</a:t>
                      </a:r>
                    </a:p>
                  </a:txBody>
                  <a:tcPr marL="41767" marR="41767" marT="41767" marB="41767"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extLst>
                  <a:ext uri="{0D108BD9-81ED-4DB2-BD59-A6C34878D82A}">
                    <a16:rowId xmlns:a16="http://schemas.microsoft.com/office/drawing/2014/main" val="1729398025"/>
                  </a:ext>
                </a:extLst>
              </a:tr>
              <a:tr h="306996">
                <a:tc>
                  <a:txBody>
                    <a:bodyPr/>
                    <a:lstStyle/>
                    <a:p>
                      <a:pPr algn="l" fontAlgn="base"/>
                      <a:r>
                        <a:rPr lang="tr-TR" sz="1300" b="0" dirty="0">
                          <a:solidFill>
                            <a:schemeClr val="bg1"/>
                          </a:solidFill>
                          <a:effectLst/>
                          <a:latin typeface="Arial" panose="020B0604020202020204" pitchFamily="34" charset="0"/>
                        </a:rPr>
                        <a:t>Basınç Ölçüm Aralığı</a:t>
                      </a:r>
                    </a:p>
                  </a:txBody>
                  <a:tcPr marL="41767" marR="41767" marT="41767" marB="41767"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9F9F9"/>
                    </a:solidFill>
                  </a:tcPr>
                </a:tc>
                <a:tc>
                  <a:txBody>
                    <a:bodyPr/>
                    <a:lstStyle/>
                    <a:p>
                      <a:pPr algn="l" fontAlgn="base"/>
                      <a:r>
                        <a:rPr lang="tr-TR" sz="1300" b="0">
                          <a:solidFill>
                            <a:schemeClr val="bg1"/>
                          </a:solidFill>
                          <a:effectLst/>
                          <a:latin typeface="Arial" panose="020B0604020202020204" pitchFamily="34" charset="0"/>
                        </a:rPr>
                        <a:t>300 ~ 1100hPa</a:t>
                      </a:r>
                    </a:p>
                  </a:txBody>
                  <a:tcPr marL="41767" marR="41767" marT="41767" marB="41767"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9F9F9"/>
                    </a:solidFill>
                  </a:tcPr>
                </a:tc>
                <a:extLst>
                  <a:ext uri="{0D108BD9-81ED-4DB2-BD59-A6C34878D82A}">
                    <a16:rowId xmlns:a16="http://schemas.microsoft.com/office/drawing/2014/main" val="1605971596"/>
                  </a:ext>
                </a:extLst>
              </a:tr>
              <a:tr h="306996">
                <a:tc>
                  <a:txBody>
                    <a:bodyPr/>
                    <a:lstStyle/>
                    <a:p>
                      <a:pPr algn="l" fontAlgn="base"/>
                      <a:r>
                        <a:rPr lang="tr-TR" sz="1300" b="0" dirty="0">
                          <a:solidFill>
                            <a:schemeClr val="bg1"/>
                          </a:solidFill>
                          <a:effectLst/>
                          <a:latin typeface="Arial" panose="020B0604020202020204" pitchFamily="34" charset="0"/>
                        </a:rPr>
                        <a:t>Bağıl Doğruluk</a:t>
                      </a:r>
                    </a:p>
                  </a:txBody>
                  <a:tcPr marL="41767" marR="41767" marT="41767" marB="41767"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909090"/>
                    </a:solidFill>
                  </a:tcPr>
                </a:tc>
                <a:tc>
                  <a:txBody>
                    <a:bodyPr/>
                    <a:lstStyle/>
                    <a:p>
                      <a:pPr algn="l" fontAlgn="base"/>
                      <a:r>
                        <a:rPr lang="tr-TR" sz="1300" b="0">
                          <a:solidFill>
                            <a:schemeClr val="bg1"/>
                          </a:solidFill>
                          <a:effectLst/>
                          <a:latin typeface="Arial" panose="020B0604020202020204" pitchFamily="34" charset="0"/>
                        </a:rPr>
                        <a:t>± 0.12hPa （± 1m）</a:t>
                      </a:r>
                    </a:p>
                  </a:txBody>
                  <a:tcPr marL="41767" marR="41767" marT="41767" marB="41767"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909090"/>
                    </a:solidFill>
                  </a:tcPr>
                </a:tc>
                <a:extLst>
                  <a:ext uri="{0D108BD9-81ED-4DB2-BD59-A6C34878D82A}">
                    <a16:rowId xmlns:a16="http://schemas.microsoft.com/office/drawing/2014/main" val="2368995019"/>
                  </a:ext>
                </a:extLst>
              </a:tr>
              <a:tr h="306996">
                <a:tc>
                  <a:txBody>
                    <a:bodyPr/>
                    <a:lstStyle/>
                    <a:p>
                      <a:pPr algn="l" fontAlgn="base"/>
                      <a:r>
                        <a:rPr lang="tr-TR" sz="1300" b="0">
                          <a:solidFill>
                            <a:schemeClr val="bg1"/>
                          </a:solidFill>
                          <a:effectLst/>
                          <a:latin typeface="Arial" panose="020B0604020202020204" pitchFamily="34" charset="0"/>
                        </a:rPr>
                        <a:t>Mutlak Doğruluk</a:t>
                      </a:r>
                    </a:p>
                  </a:txBody>
                  <a:tcPr marL="41767" marR="41767" marT="41767" marB="41767"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9F9F9"/>
                    </a:solidFill>
                  </a:tcPr>
                </a:tc>
                <a:tc>
                  <a:txBody>
                    <a:bodyPr/>
                    <a:lstStyle/>
                    <a:p>
                      <a:pPr algn="l" fontAlgn="base"/>
                      <a:r>
                        <a:rPr lang="tr-TR" sz="1300" b="0">
                          <a:solidFill>
                            <a:schemeClr val="bg1"/>
                          </a:solidFill>
                          <a:effectLst/>
                          <a:latin typeface="Arial" panose="020B0604020202020204" pitchFamily="34" charset="0"/>
                        </a:rPr>
                        <a:t>± 1hPa （± 8.33m）</a:t>
                      </a:r>
                    </a:p>
                  </a:txBody>
                  <a:tcPr marL="41767" marR="41767" marT="41767" marB="41767"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9F9F9"/>
                    </a:solidFill>
                  </a:tcPr>
                </a:tc>
                <a:extLst>
                  <a:ext uri="{0D108BD9-81ED-4DB2-BD59-A6C34878D82A}">
                    <a16:rowId xmlns:a16="http://schemas.microsoft.com/office/drawing/2014/main" val="612966792"/>
                  </a:ext>
                </a:extLst>
              </a:tr>
              <a:tr h="306996">
                <a:tc>
                  <a:txBody>
                    <a:bodyPr/>
                    <a:lstStyle/>
                    <a:p>
                      <a:pPr algn="l" fontAlgn="base"/>
                      <a:r>
                        <a:rPr lang="tr-TR" sz="1300" b="0">
                          <a:solidFill>
                            <a:schemeClr val="bg1"/>
                          </a:solidFill>
                          <a:effectLst/>
                          <a:latin typeface="Arial" panose="020B0604020202020204" pitchFamily="34" charset="0"/>
                        </a:rPr>
                        <a:t>Sıcaklık Ölçüm Aralığı</a:t>
                      </a:r>
                    </a:p>
                  </a:txBody>
                  <a:tcPr marL="41767" marR="41767" marT="41767" marB="41767"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tc>
                  <a:txBody>
                    <a:bodyPr/>
                    <a:lstStyle/>
                    <a:p>
                      <a:pPr algn="l" fontAlgn="base"/>
                      <a:r>
                        <a:rPr lang="tr-TR" sz="1300" b="0">
                          <a:solidFill>
                            <a:schemeClr val="bg1"/>
                          </a:solidFill>
                          <a:effectLst/>
                          <a:latin typeface="Arial" panose="020B0604020202020204" pitchFamily="34" charset="0"/>
                        </a:rPr>
                        <a:t>0 ℃ ~ 65 ℃</a:t>
                      </a:r>
                    </a:p>
                  </a:txBody>
                  <a:tcPr marL="41767" marR="41767" marT="41767" marB="41767"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extLst>
                  <a:ext uri="{0D108BD9-81ED-4DB2-BD59-A6C34878D82A}">
                    <a16:rowId xmlns:a16="http://schemas.microsoft.com/office/drawing/2014/main" val="1937712389"/>
                  </a:ext>
                </a:extLst>
              </a:tr>
              <a:tr h="306996">
                <a:tc>
                  <a:txBody>
                    <a:bodyPr/>
                    <a:lstStyle/>
                    <a:p>
                      <a:pPr algn="l" fontAlgn="base"/>
                      <a:r>
                        <a:rPr lang="tr-TR" sz="1300" b="0">
                          <a:solidFill>
                            <a:schemeClr val="bg1"/>
                          </a:solidFill>
                          <a:effectLst/>
                          <a:latin typeface="Arial" panose="020B0604020202020204" pitchFamily="34" charset="0"/>
                        </a:rPr>
                        <a:t>Sıcaklık Ölçüm Doğruluğu</a:t>
                      </a:r>
                    </a:p>
                  </a:txBody>
                  <a:tcPr marL="41767" marR="41767" marT="41767" marB="41767"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9F9F9"/>
                    </a:solidFill>
                  </a:tcPr>
                </a:tc>
                <a:tc>
                  <a:txBody>
                    <a:bodyPr/>
                    <a:lstStyle/>
                    <a:p>
                      <a:pPr algn="l" fontAlgn="base"/>
                      <a:r>
                        <a:rPr lang="tr-TR" sz="1300" b="0">
                          <a:solidFill>
                            <a:schemeClr val="bg1"/>
                          </a:solidFill>
                          <a:effectLst/>
                          <a:latin typeface="Arial" panose="020B0604020202020204" pitchFamily="34" charset="0"/>
                        </a:rPr>
                        <a:t>0.01 ℃</a:t>
                      </a:r>
                    </a:p>
                  </a:txBody>
                  <a:tcPr marL="41767" marR="41767" marT="41767" marB="41767"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9F9F9"/>
                    </a:solidFill>
                  </a:tcPr>
                </a:tc>
                <a:extLst>
                  <a:ext uri="{0D108BD9-81ED-4DB2-BD59-A6C34878D82A}">
                    <a16:rowId xmlns:a16="http://schemas.microsoft.com/office/drawing/2014/main" val="2081191958"/>
                  </a:ext>
                </a:extLst>
              </a:tr>
              <a:tr h="306996">
                <a:tc>
                  <a:txBody>
                    <a:bodyPr/>
                    <a:lstStyle/>
                    <a:p>
                      <a:pPr algn="l" fontAlgn="base"/>
                      <a:r>
                        <a:rPr lang="tr-TR" sz="1300" b="0">
                          <a:solidFill>
                            <a:schemeClr val="bg1"/>
                          </a:solidFill>
                          <a:effectLst/>
                          <a:latin typeface="Arial" panose="020B0604020202020204" pitchFamily="34" charset="0"/>
                        </a:rPr>
                        <a:t>Anahat Boyutu</a:t>
                      </a:r>
                    </a:p>
                  </a:txBody>
                  <a:tcPr marL="41767" marR="41767" marT="41767" marB="41767"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tc>
                  <a:txBody>
                    <a:bodyPr/>
                    <a:lstStyle/>
                    <a:p>
                      <a:pPr algn="l" fontAlgn="base"/>
                      <a:r>
                        <a:rPr lang="tr-TR" sz="1300" b="0">
                          <a:solidFill>
                            <a:schemeClr val="bg1"/>
                          </a:solidFill>
                          <a:effectLst/>
                          <a:latin typeface="Arial" panose="020B0604020202020204" pitchFamily="34" charset="0"/>
                        </a:rPr>
                        <a:t>18x11.5 mm / 0.71x0.45”</a:t>
                      </a:r>
                    </a:p>
                  </a:txBody>
                  <a:tcPr marL="41767" marR="41767" marT="41767" marB="41767"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extLst>
                  <a:ext uri="{0D108BD9-81ED-4DB2-BD59-A6C34878D82A}">
                    <a16:rowId xmlns:a16="http://schemas.microsoft.com/office/drawing/2014/main" val="3308953581"/>
                  </a:ext>
                </a:extLst>
              </a:tr>
              <a:tr h="306996">
                <a:tc>
                  <a:txBody>
                    <a:bodyPr/>
                    <a:lstStyle/>
                    <a:p>
                      <a:pPr algn="l" fontAlgn="base"/>
                      <a:r>
                        <a:rPr lang="tr-TR" sz="1300" b="0" dirty="0">
                          <a:solidFill>
                            <a:schemeClr val="bg1"/>
                          </a:solidFill>
                          <a:effectLst/>
                          <a:latin typeface="Arial" panose="020B0604020202020204" pitchFamily="34" charset="0"/>
                        </a:rPr>
                        <a:t>Montaj Deliği Konumu</a:t>
                      </a:r>
                    </a:p>
                  </a:txBody>
                  <a:tcPr marL="41767" marR="41767" marT="41767" marB="41767"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9F9F9"/>
                    </a:solidFill>
                  </a:tcPr>
                </a:tc>
                <a:tc>
                  <a:txBody>
                    <a:bodyPr/>
                    <a:lstStyle/>
                    <a:p>
                      <a:pPr algn="l" fontAlgn="base"/>
                      <a:r>
                        <a:rPr lang="tr-TR" sz="1300" b="0" dirty="0">
                          <a:solidFill>
                            <a:schemeClr val="bg1"/>
                          </a:solidFill>
                          <a:effectLst/>
                          <a:latin typeface="Arial" panose="020B0604020202020204" pitchFamily="34" charset="0"/>
                        </a:rPr>
                        <a:t>13mm</a:t>
                      </a:r>
                    </a:p>
                  </a:txBody>
                  <a:tcPr marL="41767" marR="41767" marT="41767" marB="41767"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9F9F9"/>
                    </a:solidFill>
                  </a:tcPr>
                </a:tc>
                <a:extLst>
                  <a:ext uri="{0D108BD9-81ED-4DB2-BD59-A6C34878D82A}">
                    <a16:rowId xmlns:a16="http://schemas.microsoft.com/office/drawing/2014/main" val="2433364197"/>
                  </a:ext>
                </a:extLst>
              </a:tr>
              <a:tr h="306996">
                <a:tc>
                  <a:txBody>
                    <a:bodyPr/>
                    <a:lstStyle/>
                    <a:p>
                      <a:pPr algn="l" fontAlgn="base"/>
                      <a:r>
                        <a:rPr lang="tr-TR" sz="1300" b="0">
                          <a:solidFill>
                            <a:schemeClr val="bg1"/>
                          </a:solidFill>
                          <a:effectLst/>
                          <a:latin typeface="Arial" panose="020B0604020202020204" pitchFamily="34" charset="0"/>
                        </a:rPr>
                        <a:t>Montaj Deliği Boyutu</a:t>
                      </a:r>
                    </a:p>
                  </a:txBody>
                  <a:tcPr marL="41767" marR="41767" marT="41767" marB="41767"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tc>
                  <a:txBody>
                    <a:bodyPr/>
                    <a:lstStyle/>
                    <a:p>
                      <a:pPr algn="l" fontAlgn="base"/>
                      <a:r>
                        <a:rPr lang="tr-TR" sz="1300" b="0" dirty="0">
                          <a:solidFill>
                            <a:schemeClr val="bg1"/>
                          </a:solidFill>
                          <a:effectLst/>
                          <a:latin typeface="Arial" panose="020B0604020202020204" pitchFamily="34" charset="0"/>
                        </a:rPr>
                        <a:t>İç çap 2mm / Dış çap 3.7mm</a:t>
                      </a:r>
                    </a:p>
                  </a:txBody>
                  <a:tcPr marL="41767" marR="41767" marT="41767" marB="41767" anchor="ctr">
                    <a:lnL w="9525" cap="flat" cmpd="sng" algn="ctr">
                      <a:solidFill>
                        <a:srgbClr val="EBEBEB"/>
                      </a:solidFill>
                      <a:prstDash val="solid"/>
                      <a:round/>
                      <a:headEnd type="none" w="med" len="med"/>
                      <a:tailEnd type="none" w="med" len="med"/>
                    </a:lnL>
                    <a:lnR w="9525" cap="flat" cmpd="sng" algn="ctr">
                      <a:solidFill>
                        <a:srgbClr val="EBEBEB"/>
                      </a:solidFill>
                      <a:prstDash val="solid"/>
                      <a:round/>
                      <a:headEnd type="none" w="med" len="med"/>
                      <a:tailEnd type="none" w="med" len="med"/>
                    </a:lnR>
                    <a:lnT w="9525" cap="flat" cmpd="sng" algn="ctr">
                      <a:solidFill>
                        <a:srgbClr val="EBEBEB"/>
                      </a:solidFill>
                      <a:prstDash val="solid"/>
                      <a:round/>
                      <a:headEnd type="none" w="med" len="med"/>
                      <a:tailEnd type="none" w="med" len="med"/>
                    </a:lnT>
                    <a:lnB w="9525" cap="flat" cmpd="sng" algn="ctr">
                      <a:solidFill>
                        <a:srgbClr val="EBEBEB"/>
                      </a:solidFill>
                      <a:prstDash val="solid"/>
                      <a:round/>
                      <a:headEnd type="none" w="med" len="med"/>
                      <a:tailEnd type="none" w="med" len="med"/>
                    </a:lnB>
                    <a:solidFill>
                      <a:srgbClr val="FFFFFF"/>
                    </a:solidFill>
                  </a:tcPr>
                </a:tc>
                <a:extLst>
                  <a:ext uri="{0D108BD9-81ED-4DB2-BD59-A6C34878D82A}">
                    <a16:rowId xmlns:a16="http://schemas.microsoft.com/office/drawing/2014/main" val="128490538"/>
                  </a:ext>
                </a:extLst>
              </a:tr>
            </a:tbl>
          </a:graphicData>
        </a:graphic>
      </p:graphicFrame>
    </p:spTree>
    <p:extLst>
      <p:ext uri="{BB962C8B-B14F-4D97-AF65-F5344CB8AC3E}">
        <p14:creationId xmlns:p14="http://schemas.microsoft.com/office/powerpoint/2010/main" val="2448326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6274261-1DD0-2F41-BE55-96ED41B02777}"/>
              </a:ext>
            </a:extLst>
          </p:cNvPr>
          <p:cNvSpPr>
            <a:spLocks noGrp="1"/>
          </p:cNvSpPr>
          <p:nvPr>
            <p:ph type="title"/>
          </p:nvPr>
        </p:nvSpPr>
        <p:spPr>
          <a:xfrm>
            <a:off x="0" y="0"/>
            <a:ext cx="9905998" cy="1905000"/>
          </a:xfrm>
        </p:spPr>
        <p:txBody>
          <a:bodyPr/>
          <a:lstStyle/>
          <a:p>
            <a:r>
              <a:rPr lang="tr-TR" b="1" dirty="0">
                <a:effectLst/>
              </a:rPr>
              <a:t>-MPU6050 6 Eksenli </a:t>
            </a:r>
            <a:r>
              <a:rPr lang="tr-TR" b="1" dirty="0" err="1">
                <a:effectLst/>
              </a:rPr>
              <a:t>Gyro</a:t>
            </a:r>
            <a:r>
              <a:rPr lang="tr-TR" b="1" dirty="0">
                <a:effectLst/>
              </a:rPr>
              <a:t> ve Eğim </a:t>
            </a:r>
            <a:r>
              <a:rPr lang="tr-TR" b="1" dirty="0" err="1">
                <a:effectLst/>
              </a:rPr>
              <a:t>Sensörü</a:t>
            </a:r>
            <a:br>
              <a:rPr lang="tr-TR" b="1" dirty="0">
                <a:effectLst/>
              </a:rPr>
            </a:br>
            <a:endParaRPr lang="tr-TR" dirty="0"/>
          </a:p>
        </p:txBody>
      </p:sp>
      <p:sp>
        <p:nvSpPr>
          <p:cNvPr id="3" name="İçerik Yer Tutucusu 2">
            <a:extLst>
              <a:ext uri="{FF2B5EF4-FFF2-40B4-BE49-F238E27FC236}">
                <a16:creationId xmlns:a16="http://schemas.microsoft.com/office/drawing/2014/main" id="{F508006D-0D1E-1346-AFE8-72F2DB3868F4}"/>
              </a:ext>
            </a:extLst>
          </p:cNvPr>
          <p:cNvSpPr>
            <a:spLocks noGrp="1"/>
          </p:cNvSpPr>
          <p:nvPr>
            <p:ph idx="1"/>
          </p:nvPr>
        </p:nvSpPr>
        <p:spPr>
          <a:xfrm>
            <a:off x="0" y="1481253"/>
            <a:ext cx="11047411" cy="4809893"/>
          </a:xfrm>
        </p:spPr>
        <p:txBody>
          <a:bodyPr>
            <a:normAutofit/>
          </a:bodyPr>
          <a:lstStyle/>
          <a:p>
            <a:pPr fontAlgn="base"/>
            <a:r>
              <a:rPr lang="tr-TR" b="1" dirty="0">
                <a:effectLst/>
              </a:rPr>
              <a:t>MPU6050 - 6 Eksenli </a:t>
            </a:r>
            <a:r>
              <a:rPr lang="tr-TR" b="1" dirty="0" err="1">
                <a:effectLst/>
              </a:rPr>
              <a:t>Gyro</a:t>
            </a:r>
            <a:r>
              <a:rPr lang="tr-TR" b="1" dirty="0">
                <a:effectLst/>
              </a:rPr>
              <a:t> ve Eğim </a:t>
            </a:r>
            <a:r>
              <a:rPr lang="tr-TR" b="1" dirty="0" err="1">
                <a:effectLst/>
              </a:rPr>
              <a:t>Sensörü</a:t>
            </a:r>
            <a:endParaRPr lang="tr-TR" b="1" dirty="0">
              <a:effectLst/>
            </a:endParaRPr>
          </a:p>
          <a:p>
            <a:pPr fontAlgn="base"/>
            <a:r>
              <a:rPr lang="tr-TR" dirty="0">
                <a:effectLst/>
              </a:rPr>
              <a:t>MPU-6050 modülleri (üç eksenli jiroskop + üç eksenli ivmeölçer)</a:t>
            </a:r>
          </a:p>
          <a:p>
            <a:pPr fontAlgn="base"/>
            <a:r>
              <a:rPr lang="tr-TR" dirty="0">
                <a:effectLst/>
              </a:rPr>
              <a:t>Çipi kullanın: MPU-6050</a:t>
            </a:r>
          </a:p>
          <a:p>
            <a:pPr fontAlgn="base"/>
            <a:r>
              <a:rPr lang="tr-TR" dirty="0">
                <a:effectLst/>
              </a:rPr>
              <a:t>Güç kaynağı: 3-5v (dahili düşük bırakma regülatörü)</a:t>
            </a:r>
          </a:p>
          <a:p>
            <a:pPr fontAlgn="base"/>
            <a:r>
              <a:rPr lang="tr-TR" dirty="0">
                <a:effectLst/>
              </a:rPr>
              <a:t>İletişim </a:t>
            </a:r>
            <a:r>
              <a:rPr lang="tr-TR" dirty="0" err="1">
                <a:effectLst/>
              </a:rPr>
              <a:t>modları</a:t>
            </a:r>
            <a:r>
              <a:rPr lang="tr-TR" dirty="0">
                <a:effectLst/>
              </a:rPr>
              <a:t>: standart IIC iletişim protokolü</a:t>
            </a:r>
          </a:p>
          <a:p>
            <a:pPr fontAlgn="base"/>
            <a:r>
              <a:rPr lang="tr-TR" dirty="0">
                <a:effectLst/>
              </a:rPr>
              <a:t>Dahili 16 bit AD dönüştürücü, 16 bit veri çıkışı</a:t>
            </a:r>
          </a:p>
          <a:p>
            <a:pPr fontAlgn="base"/>
            <a:r>
              <a:rPr lang="tr-TR" dirty="0">
                <a:effectLst/>
              </a:rPr>
              <a:t>Jiroskop aralığı: 250 500 1000 2000 ° / s</a:t>
            </a:r>
          </a:p>
          <a:p>
            <a:pPr fontAlgn="base"/>
            <a:r>
              <a:rPr lang="tr-TR" dirty="0">
                <a:effectLst/>
              </a:rPr>
              <a:t>Hızlanma aralığı: 2 4 8 16g</a:t>
            </a:r>
          </a:p>
          <a:p>
            <a:pPr fontAlgn="base"/>
            <a:r>
              <a:rPr lang="tr-TR" dirty="0">
                <a:effectLst/>
              </a:rPr>
              <a:t>Kaliteyi sağlamak için Daldırma Altın PCB makine kaynak işlemi</a:t>
            </a:r>
          </a:p>
          <a:p>
            <a:pPr fontAlgn="base"/>
            <a:r>
              <a:rPr lang="tr-TR" dirty="0" err="1">
                <a:effectLst/>
              </a:rPr>
              <a:t>Pin</a:t>
            </a:r>
            <a:r>
              <a:rPr lang="tr-TR" dirty="0">
                <a:effectLst/>
              </a:rPr>
              <a:t> aralığı 2.54mm</a:t>
            </a:r>
          </a:p>
          <a:p>
            <a:endParaRPr lang="tr-TR" dirty="0"/>
          </a:p>
        </p:txBody>
      </p:sp>
      <p:pic>
        <p:nvPicPr>
          <p:cNvPr id="4" name="Resim 3">
            <a:extLst>
              <a:ext uri="{FF2B5EF4-FFF2-40B4-BE49-F238E27FC236}">
                <a16:creationId xmlns:a16="http://schemas.microsoft.com/office/drawing/2014/main" id="{FF926845-AA0E-BA4D-9905-201BA282377B}"/>
              </a:ext>
            </a:extLst>
          </p:cNvPr>
          <p:cNvPicPr>
            <a:picLocks noChangeAspect="1"/>
          </p:cNvPicPr>
          <p:nvPr/>
        </p:nvPicPr>
        <p:blipFill>
          <a:blip r:embed="rId2"/>
          <a:stretch>
            <a:fillRect/>
          </a:stretch>
        </p:blipFill>
        <p:spPr>
          <a:xfrm>
            <a:off x="8184995" y="1341099"/>
            <a:ext cx="3781860" cy="3130540"/>
          </a:xfrm>
          <a:prstGeom prst="rect">
            <a:avLst/>
          </a:prstGeom>
        </p:spPr>
      </p:pic>
    </p:spTree>
    <p:extLst>
      <p:ext uri="{BB962C8B-B14F-4D97-AF65-F5344CB8AC3E}">
        <p14:creationId xmlns:p14="http://schemas.microsoft.com/office/powerpoint/2010/main" val="17928000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1F903B9-5644-2249-9566-FE3E49F5A5FF}"/>
              </a:ext>
            </a:extLst>
          </p:cNvPr>
          <p:cNvSpPr>
            <a:spLocks noGrp="1"/>
          </p:cNvSpPr>
          <p:nvPr>
            <p:ph type="title"/>
          </p:nvPr>
        </p:nvSpPr>
        <p:spPr>
          <a:xfrm>
            <a:off x="0" y="422224"/>
            <a:ext cx="9905998" cy="1905000"/>
          </a:xfrm>
        </p:spPr>
        <p:txBody>
          <a:bodyPr/>
          <a:lstStyle/>
          <a:p>
            <a:r>
              <a:rPr lang="tr-TR" b="1" dirty="0">
                <a:effectLst/>
              </a:rPr>
              <a:t>-9-DOF mutlak oryantasyon IMU BNO055</a:t>
            </a:r>
            <a:br>
              <a:rPr lang="tr-TR" dirty="0">
                <a:effectLst/>
              </a:rPr>
            </a:br>
            <a:endParaRPr lang="tr-TR" dirty="0"/>
          </a:p>
        </p:txBody>
      </p:sp>
      <p:sp>
        <p:nvSpPr>
          <p:cNvPr id="3" name="İçerik Yer Tutucusu 2">
            <a:extLst>
              <a:ext uri="{FF2B5EF4-FFF2-40B4-BE49-F238E27FC236}">
                <a16:creationId xmlns:a16="http://schemas.microsoft.com/office/drawing/2014/main" id="{77DA3E6E-69B9-B74D-A9B3-0AA2294D8C5B}"/>
              </a:ext>
            </a:extLst>
          </p:cNvPr>
          <p:cNvSpPr>
            <a:spLocks noGrp="1"/>
          </p:cNvSpPr>
          <p:nvPr>
            <p:ph idx="1"/>
          </p:nvPr>
        </p:nvSpPr>
        <p:spPr>
          <a:xfrm>
            <a:off x="160107" y="2327224"/>
            <a:ext cx="9905998" cy="3124201"/>
          </a:xfrm>
        </p:spPr>
        <p:txBody>
          <a:bodyPr>
            <a:normAutofit fontScale="77500" lnSpcReduction="20000"/>
          </a:bodyPr>
          <a:lstStyle/>
          <a:p>
            <a:pPr fontAlgn="base"/>
            <a:br>
              <a:rPr lang="tr-TR" dirty="0">
                <a:effectLst/>
              </a:rPr>
            </a:br>
            <a:r>
              <a:rPr lang="tr-TR" dirty="0">
                <a:effectLst/>
              </a:rPr>
              <a:t>9-DOF </a:t>
            </a:r>
            <a:r>
              <a:rPr lang="tr-TR" dirty="0" err="1">
                <a:effectLst/>
              </a:rPr>
              <a:t>sensörünü</a:t>
            </a:r>
            <a:r>
              <a:rPr lang="tr-TR" dirty="0">
                <a:effectLst/>
              </a:rPr>
              <a:t> sipariş ettiyseniz ve bağladıysanız, </a:t>
            </a:r>
            <a:r>
              <a:rPr lang="tr-TR" dirty="0" err="1">
                <a:effectLst/>
              </a:rPr>
              <a:t>sensör</a:t>
            </a:r>
            <a:r>
              <a:rPr lang="tr-TR" dirty="0">
                <a:effectLst/>
              </a:rPr>
              <a:t> verilerini bir ivmeölçer, jiroskop ve manyetometreden gerçek "3D uzay yönlendirmesine" çevirme zorunluluğunu fark ettiniz mi? Oryantasyon çözmek zor bir sorundur. </a:t>
            </a:r>
            <a:r>
              <a:rPr lang="tr-TR" dirty="0" err="1">
                <a:effectLst/>
              </a:rPr>
              <a:t>Sensör</a:t>
            </a:r>
            <a:r>
              <a:rPr lang="tr-TR" dirty="0">
                <a:effectLst/>
              </a:rPr>
              <a:t> füzyon algoritmaları (ivmeölçer, manyetometre ve jiroskop verilerini istikrarlı üç eksenli oryantasyon çıktısı ile harmanlayan gizli sos), düşük maliyetli gerçek zamanlı sistemler üzerinde doğru ve pratik olarak uygulanması zihin zorlayıcı olabilir.</a:t>
            </a:r>
          </a:p>
          <a:p>
            <a:pPr fontAlgn="base"/>
            <a:r>
              <a:rPr lang="tr-TR" dirty="0" err="1">
                <a:effectLst/>
              </a:rPr>
              <a:t>Bosch</a:t>
            </a:r>
            <a:r>
              <a:rPr lang="tr-TR" dirty="0">
                <a:effectLst/>
              </a:rPr>
              <a:t>, bir MEMS ivmeölçer, manyetometre ve jiroskopu alarak bunları tek bir kalıp üzerine yerleştiren ve tüm </a:t>
            </a:r>
            <a:r>
              <a:rPr lang="tr-TR" dirty="0" err="1">
                <a:effectLst/>
              </a:rPr>
              <a:t>sensör</a:t>
            </a:r>
            <a:r>
              <a:rPr lang="tr-TR" dirty="0">
                <a:effectLst/>
              </a:rPr>
              <a:t> verilerini sindiren, </a:t>
            </a:r>
            <a:r>
              <a:rPr lang="tr-TR" dirty="0" err="1">
                <a:effectLst/>
              </a:rPr>
              <a:t>sensör</a:t>
            </a:r>
            <a:r>
              <a:rPr lang="tr-TR" dirty="0">
                <a:effectLst/>
              </a:rPr>
              <a:t> füzyonunu ve gerçek zaman gereksinimlerini soyutlayan yüksek hızlı ARM Cortex-M0 tabanlı işlemciyle ilk elde eden ilk şirkettir Uzaklaştırabilir ve </a:t>
            </a:r>
            <a:r>
              <a:rPr lang="tr-TR" dirty="0" err="1">
                <a:effectLst/>
              </a:rPr>
              <a:t>kuaterniyonlarda</a:t>
            </a:r>
            <a:r>
              <a:rPr lang="tr-TR" dirty="0">
                <a:effectLst/>
              </a:rPr>
              <a:t>, </a:t>
            </a:r>
            <a:r>
              <a:rPr lang="tr-TR" dirty="0" err="1">
                <a:effectLst/>
              </a:rPr>
              <a:t>Euler</a:t>
            </a:r>
            <a:r>
              <a:rPr lang="tr-TR" dirty="0">
                <a:effectLst/>
              </a:rPr>
              <a:t> açılarında veya vektörlerde kullanabileceğiniz verileri yayabiliriz.</a:t>
            </a:r>
          </a:p>
          <a:p>
            <a:pPr fontAlgn="base"/>
            <a:r>
              <a:rPr lang="tr-TR" dirty="0">
                <a:effectLst/>
              </a:rPr>
              <a:t>Doğruluk ve karmaşıklığı değişen algoritmalarla uğraşan haftalar veya aylar harcamak yerine, </a:t>
            </a:r>
            <a:r>
              <a:rPr lang="tr-TR" dirty="0" err="1">
                <a:effectLst/>
              </a:rPr>
              <a:t>sensör</a:t>
            </a:r>
            <a:r>
              <a:rPr lang="tr-TR" dirty="0">
                <a:effectLst/>
              </a:rPr>
              <a:t> füzyonunu tek başına yapan akıllı 9-DOF </a:t>
            </a:r>
            <a:r>
              <a:rPr lang="tr-TR" dirty="0" err="1">
                <a:effectLst/>
              </a:rPr>
              <a:t>sensör</a:t>
            </a:r>
            <a:r>
              <a:rPr lang="tr-TR" dirty="0">
                <a:effectLst/>
              </a:rPr>
              <a:t> BNO055 sayesinde birkaç dakika içinde anlamlı </a:t>
            </a:r>
            <a:r>
              <a:rPr lang="tr-TR" dirty="0" err="1">
                <a:effectLst/>
              </a:rPr>
              <a:t>sensör</a:t>
            </a:r>
            <a:r>
              <a:rPr lang="tr-TR" dirty="0">
                <a:effectLst/>
              </a:rPr>
              <a:t> verisine sahip olabilirsiniz! Verileri I2C'nin ve Bob'un </a:t>
            </a:r>
            <a:r>
              <a:rPr lang="tr-TR" dirty="0" err="1">
                <a:effectLst/>
              </a:rPr>
              <a:t>amcanının</a:t>
            </a:r>
            <a:r>
              <a:rPr lang="tr-TR" dirty="0">
                <a:effectLst/>
              </a:rPr>
              <a:t> hemen üzerinde okuyabilirsiniz.</a:t>
            </a:r>
          </a:p>
          <a:p>
            <a:endParaRPr lang="tr-TR" dirty="0"/>
          </a:p>
        </p:txBody>
      </p:sp>
      <p:pic>
        <p:nvPicPr>
          <p:cNvPr id="4" name="Resim 3">
            <a:extLst>
              <a:ext uri="{FF2B5EF4-FFF2-40B4-BE49-F238E27FC236}">
                <a16:creationId xmlns:a16="http://schemas.microsoft.com/office/drawing/2014/main" id="{12B7EFA5-E26D-704A-A242-9DA2B6301C6D}"/>
              </a:ext>
            </a:extLst>
          </p:cNvPr>
          <p:cNvPicPr>
            <a:picLocks noChangeAspect="1"/>
          </p:cNvPicPr>
          <p:nvPr/>
        </p:nvPicPr>
        <p:blipFill>
          <a:blip r:embed="rId2"/>
          <a:stretch>
            <a:fillRect/>
          </a:stretch>
        </p:blipFill>
        <p:spPr>
          <a:xfrm>
            <a:off x="9413750" y="114464"/>
            <a:ext cx="2484602" cy="1998356"/>
          </a:xfrm>
          <a:prstGeom prst="rect">
            <a:avLst/>
          </a:prstGeom>
        </p:spPr>
      </p:pic>
    </p:spTree>
    <p:extLst>
      <p:ext uri="{BB962C8B-B14F-4D97-AF65-F5344CB8AC3E}">
        <p14:creationId xmlns:p14="http://schemas.microsoft.com/office/powerpoint/2010/main" val="1737808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8402A56-C644-B34C-89E8-75513CEC2034}"/>
              </a:ext>
            </a:extLst>
          </p:cNvPr>
          <p:cNvSpPr>
            <a:spLocks noGrp="1"/>
          </p:cNvSpPr>
          <p:nvPr>
            <p:ph type="title"/>
          </p:nvPr>
        </p:nvSpPr>
        <p:spPr/>
        <p:txBody>
          <a:bodyPr/>
          <a:lstStyle/>
          <a:p>
            <a:r>
              <a:rPr lang="tr-TR" dirty="0" err="1"/>
              <a:t>Proteus</a:t>
            </a:r>
            <a:r>
              <a:rPr lang="tr-TR" dirty="0">
                <a:solidFill>
                  <a:srgbClr val="FF0000"/>
                </a:solidFill>
              </a:rPr>
              <a:t>(öğrenilmesi ÖNGÖRDÜĞÜM)</a:t>
            </a:r>
          </a:p>
        </p:txBody>
      </p:sp>
      <p:sp>
        <p:nvSpPr>
          <p:cNvPr id="3" name="İçerik Yer Tutucusu 2">
            <a:extLst>
              <a:ext uri="{FF2B5EF4-FFF2-40B4-BE49-F238E27FC236}">
                <a16:creationId xmlns:a16="http://schemas.microsoft.com/office/drawing/2014/main" id="{00BF1768-CBA3-E74D-80AB-0BB1DFE39C19}"/>
              </a:ext>
            </a:extLst>
          </p:cNvPr>
          <p:cNvSpPr>
            <a:spLocks noGrp="1"/>
          </p:cNvSpPr>
          <p:nvPr>
            <p:ph idx="1"/>
          </p:nvPr>
        </p:nvSpPr>
        <p:spPr/>
        <p:txBody>
          <a:bodyPr/>
          <a:lstStyle/>
          <a:p>
            <a:r>
              <a:rPr lang="tr-TR" dirty="0"/>
              <a:t>Çok kullanılır</a:t>
            </a:r>
          </a:p>
          <a:p>
            <a:r>
              <a:rPr lang="tr-TR" dirty="0"/>
              <a:t>Simülasyon özelliği ek bir artıdır.</a:t>
            </a:r>
          </a:p>
          <a:p>
            <a:pPr marL="0" indent="0">
              <a:buNone/>
            </a:pPr>
            <a:r>
              <a:rPr lang="tr-TR" dirty="0"/>
              <a:t>*Başta öğrenilmesi gereken uygulama olabilir.</a:t>
            </a:r>
          </a:p>
          <a:p>
            <a:r>
              <a:rPr lang="tr-TR" dirty="0"/>
              <a:t>EN ÖNEMLİSİ KAYNAK ÇOKTUR.</a:t>
            </a:r>
          </a:p>
        </p:txBody>
      </p:sp>
    </p:spTree>
    <p:extLst>
      <p:ext uri="{BB962C8B-B14F-4D97-AF65-F5344CB8AC3E}">
        <p14:creationId xmlns:p14="http://schemas.microsoft.com/office/powerpoint/2010/main" val="11007050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A6B665-9655-CD46-A0A8-D09B8949A7C3}"/>
              </a:ext>
            </a:extLst>
          </p:cNvPr>
          <p:cNvSpPr>
            <a:spLocks noGrp="1"/>
          </p:cNvSpPr>
          <p:nvPr>
            <p:ph type="title"/>
          </p:nvPr>
        </p:nvSpPr>
        <p:spPr>
          <a:xfrm>
            <a:off x="0" y="278780"/>
            <a:ext cx="11173522" cy="557561"/>
          </a:xfrm>
        </p:spPr>
        <p:txBody>
          <a:bodyPr>
            <a:normAutofit fontScale="90000"/>
          </a:bodyPr>
          <a:lstStyle/>
          <a:p>
            <a:r>
              <a:rPr lang="tr-TR" dirty="0" err="1"/>
              <a:t>sensörler</a:t>
            </a:r>
            <a:r>
              <a:rPr lang="tr-TR" dirty="0"/>
              <a:t> için araştırılan önemli kaynaklar</a:t>
            </a:r>
          </a:p>
        </p:txBody>
      </p:sp>
      <p:sp>
        <p:nvSpPr>
          <p:cNvPr id="3" name="İçerik Yer Tutucusu 2">
            <a:extLst>
              <a:ext uri="{FF2B5EF4-FFF2-40B4-BE49-F238E27FC236}">
                <a16:creationId xmlns:a16="http://schemas.microsoft.com/office/drawing/2014/main" id="{154ACEC5-AD8A-CC43-9C35-48B636BE7549}"/>
              </a:ext>
            </a:extLst>
          </p:cNvPr>
          <p:cNvSpPr>
            <a:spLocks noGrp="1"/>
          </p:cNvSpPr>
          <p:nvPr>
            <p:ph idx="1"/>
          </p:nvPr>
        </p:nvSpPr>
        <p:spPr>
          <a:xfrm>
            <a:off x="0" y="1182029"/>
            <a:ext cx="12192000" cy="5675971"/>
          </a:xfrm>
        </p:spPr>
        <p:txBody>
          <a:bodyPr/>
          <a:lstStyle/>
          <a:p>
            <a:r>
              <a:rPr lang="tr-TR" dirty="0">
                <a:hlinkClick r:id="rId2"/>
              </a:rPr>
              <a:t>https://www.direnc.net/9-dof-absolute-orientation-imu-fusion-breakout-bno055-adafruit</a:t>
            </a:r>
            <a:endParaRPr lang="tr-TR" dirty="0"/>
          </a:p>
          <a:p>
            <a:r>
              <a:rPr lang="tr-TR" dirty="0">
                <a:hlinkClick r:id="rId3"/>
              </a:rPr>
              <a:t>https://www.robolinkmarket.com/mma8452-3-eksen-ivmeolcer-gy-45?gclid=CjwKCAjwwsmLBhACEiwANq-tXEZ11oFEQe_sf5oLv365Iti5tKilN4xfqTZseh0ZcP9TbOqNxuR92xoC3FYQAvD_BwE</a:t>
            </a:r>
            <a:endParaRPr lang="tr-TR" dirty="0"/>
          </a:p>
          <a:p>
            <a:r>
              <a:rPr lang="tr-TR" dirty="0">
                <a:hlinkClick r:id="rId4"/>
              </a:rPr>
              <a:t>https://www.direnc.net/mpu6050-3-axis-gyro-ve-egim-sensoru?language=tr&amp;h=0777b256</a:t>
            </a:r>
            <a:endParaRPr lang="tr-TR" dirty="0"/>
          </a:p>
          <a:p>
            <a:r>
              <a:rPr lang="tr-TR" dirty="0">
                <a:hlinkClick r:id="rId5"/>
              </a:rPr>
              <a:t>https://www.direnc.net/bmp280-dijital-basinc-sensoru-smd8</a:t>
            </a:r>
            <a:endParaRPr lang="tr-TR" dirty="0"/>
          </a:p>
          <a:p>
            <a:r>
              <a:rPr lang="tr-TR" dirty="0">
                <a:hlinkClick r:id="rId6"/>
              </a:rPr>
              <a:t>https://urun.n11.com/arduino-urunleri-ve-setleri/gy-68-bmp180-yeni-sicaklik-basinc-ve-yukseklik-sensoru-modulu-P425753922</a:t>
            </a:r>
            <a:endParaRPr lang="tr-TR" dirty="0"/>
          </a:p>
          <a:p>
            <a:r>
              <a:rPr lang="tr-TR" dirty="0">
                <a:hlinkClick r:id="rId7"/>
              </a:rPr>
              <a:t>https://www.robitshop.com/urun/gps-modulu-ucus-kontrol-sistemi-gy-neo6mv2?gclid=CjwKCAjwwsmLBhACEiwANq-tXCgIGi5TXZeNWn_DR94cSnVFXD1P8Q4mKsO4yzJn4nkKLPIvB9_3iBoCzRsQAvD_BwE</a:t>
            </a:r>
            <a:endParaRPr lang="tr-TR" dirty="0"/>
          </a:p>
          <a:p>
            <a:r>
              <a:rPr lang="tr-TR" dirty="0" err="1"/>
              <a:t>https</a:t>
            </a:r>
            <a:r>
              <a:rPr lang="tr-TR" dirty="0"/>
              <a:t>://</a:t>
            </a:r>
            <a:r>
              <a:rPr lang="tr-TR" dirty="0" err="1"/>
              <a:t>www.direnc.net</a:t>
            </a:r>
            <a:r>
              <a:rPr lang="tr-TR" dirty="0"/>
              <a:t>/</a:t>
            </a:r>
            <a:r>
              <a:rPr lang="tr-TR" dirty="0" err="1"/>
              <a:t>su-gecirmez-ultrasonic-sensor-takim?language</a:t>
            </a:r>
            <a:r>
              <a:rPr lang="tr-TR" dirty="0"/>
              <a:t>=</a:t>
            </a:r>
            <a:r>
              <a:rPr lang="tr-TR" dirty="0" err="1"/>
              <a:t>tr&amp;h</a:t>
            </a:r>
            <a:r>
              <a:rPr lang="tr-TR" dirty="0"/>
              <a:t>=21906c3f</a:t>
            </a:r>
          </a:p>
          <a:p>
            <a:endParaRPr lang="tr-TR" dirty="0"/>
          </a:p>
        </p:txBody>
      </p:sp>
    </p:spTree>
    <p:extLst>
      <p:ext uri="{BB962C8B-B14F-4D97-AF65-F5344CB8AC3E}">
        <p14:creationId xmlns:p14="http://schemas.microsoft.com/office/powerpoint/2010/main" val="15009217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F9C0EE1-6DC3-5645-8C1E-895073797308}"/>
              </a:ext>
            </a:extLst>
          </p:cNvPr>
          <p:cNvSpPr>
            <a:spLocks noGrp="1"/>
          </p:cNvSpPr>
          <p:nvPr>
            <p:ph idx="1"/>
          </p:nvPr>
        </p:nvSpPr>
        <p:spPr>
          <a:xfrm>
            <a:off x="712749" y="1284248"/>
            <a:ext cx="10766501" cy="3990280"/>
          </a:xfrm>
        </p:spPr>
        <p:txBody>
          <a:bodyPr>
            <a:normAutofit/>
          </a:bodyPr>
          <a:lstStyle/>
          <a:p>
            <a:r>
              <a:rPr lang="tr-TR" i="1" dirty="0"/>
              <a:t>Piyasada bu ve bunun gibi bir sürü </a:t>
            </a:r>
            <a:r>
              <a:rPr lang="tr-TR" i="1" dirty="0" err="1"/>
              <a:t>sensör</a:t>
            </a:r>
            <a:r>
              <a:rPr lang="tr-TR" i="1" dirty="0"/>
              <a:t> bulunmaktadır. Önemli olan araştırmak ve kalitelisini bulmak. Bilgisayarda ve Haberleşme modüllerindeki gibi derece takımlarının kullandıkları </a:t>
            </a:r>
            <a:r>
              <a:rPr lang="tr-TR" i="1" dirty="0" err="1"/>
              <a:t>sensörlere</a:t>
            </a:r>
            <a:r>
              <a:rPr lang="tr-TR" i="1" dirty="0"/>
              <a:t> bakıp, kendi bulduğumuz </a:t>
            </a:r>
            <a:r>
              <a:rPr lang="tr-TR" i="1" dirty="0" err="1"/>
              <a:t>sensörler</a:t>
            </a:r>
            <a:r>
              <a:rPr lang="tr-TR" i="1" dirty="0"/>
              <a:t> ile karşılaştırma gibi işlemleri yaparsak eğer </a:t>
            </a:r>
            <a:r>
              <a:rPr lang="tr-TR" i="1" dirty="0" err="1"/>
              <a:t>sensör</a:t>
            </a:r>
            <a:r>
              <a:rPr lang="tr-TR" i="1" dirty="0"/>
              <a:t> bilgilerimiz daha da gelişecektir.</a:t>
            </a:r>
          </a:p>
        </p:txBody>
      </p:sp>
    </p:spTree>
    <p:extLst>
      <p:ext uri="{BB962C8B-B14F-4D97-AF65-F5344CB8AC3E}">
        <p14:creationId xmlns:p14="http://schemas.microsoft.com/office/powerpoint/2010/main" val="1916374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8402A56-C644-B34C-89E8-75513CEC2034}"/>
              </a:ext>
            </a:extLst>
          </p:cNvPr>
          <p:cNvSpPr>
            <a:spLocks noGrp="1"/>
          </p:cNvSpPr>
          <p:nvPr>
            <p:ph type="title"/>
          </p:nvPr>
        </p:nvSpPr>
        <p:spPr/>
        <p:txBody>
          <a:bodyPr/>
          <a:lstStyle/>
          <a:p>
            <a:r>
              <a:rPr lang="tr-TR" dirty="0" err="1"/>
              <a:t>KiCad</a:t>
            </a:r>
            <a:r>
              <a:rPr lang="tr-TR" sz="1400" dirty="0">
                <a:solidFill>
                  <a:srgbClr val="FF0000"/>
                </a:solidFill>
              </a:rPr>
              <a:t>(öğrenilmesi öngördüğüm)</a:t>
            </a:r>
            <a:endParaRPr lang="tr-TR" dirty="0">
              <a:solidFill>
                <a:srgbClr val="FF0000"/>
              </a:solidFill>
            </a:endParaRPr>
          </a:p>
        </p:txBody>
      </p:sp>
      <p:sp>
        <p:nvSpPr>
          <p:cNvPr id="3" name="İçerik Yer Tutucusu 2">
            <a:extLst>
              <a:ext uri="{FF2B5EF4-FFF2-40B4-BE49-F238E27FC236}">
                <a16:creationId xmlns:a16="http://schemas.microsoft.com/office/drawing/2014/main" id="{00BF1768-CBA3-E74D-80AB-0BB1DFE39C19}"/>
              </a:ext>
            </a:extLst>
          </p:cNvPr>
          <p:cNvSpPr>
            <a:spLocks noGrp="1"/>
          </p:cNvSpPr>
          <p:nvPr>
            <p:ph idx="1"/>
          </p:nvPr>
        </p:nvSpPr>
        <p:spPr/>
        <p:txBody>
          <a:bodyPr>
            <a:normAutofit/>
          </a:bodyPr>
          <a:lstStyle/>
          <a:p>
            <a:r>
              <a:rPr lang="tr-TR" dirty="0"/>
              <a:t>Açık kaynaklıdır.</a:t>
            </a:r>
          </a:p>
          <a:p>
            <a:r>
              <a:rPr lang="tr-TR" dirty="0"/>
              <a:t>Ücretsizdir.</a:t>
            </a:r>
          </a:p>
          <a:p>
            <a:r>
              <a:rPr lang="tr-TR" dirty="0"/>
              <a:t>kalitelidir.</a:t>
            </a:r>
          </a:p>
          <a:p>
            <a:r>
              <a:rPr lang="tr-TR" dirty="0"/>
              <a:t>Örneğin yerli bir 3d yazıcımızın ana kartı buradan tasarlandı.</a:t>
            </a:r>
          </a:p>
          <a:p>
            <a:r>
              <a:rPr lang="tr-TR" dirty="0"/>
              <a:t>Çoğu yüksek </a:t>
            </a:r>
            <a:r>
              <a:rPr lang="tr-TR" dirty="0" err="1"/>
              <a:t>mertebeli</a:t>
            </a:r>
            <a:r>
              <a:rPr lang="tr-TR" dirty="0"/>
              <a:t> iş ilanlarında </a:t>
            </a:r>
            <a:r>
              <a:rPr lang="tr-TR" dirty="0" err="1"/>
              <a:t>altium</a:t>
            </a:r>
            <a:r>
              <a:rPr lang="tr-TR" dirty="0"/>
              <a:t> veya </a:t>
            </a:r>
            <a:r>
              <a:rPr lang="tr-TR" dirty="0" err="1"/>
              <a:t>kicad</a:t>
            </a:r>
            <a:r>
              <a:rPr lang="tr-TR" dirty="0"/>
              <a:t> isteniyor. Yani ücretsiz olduğu kalitesiz olduğu anlamına gelmiyor.</a:t>
            </a:r>
          </a:p>
        </p:txBody>
      </p:sp>
    </p:spTree>
    <p:extLst>
      <p:ext uri="{BB962C8B-B14F-4D97-AF65-F5344CB8AC3E}">
        <p14:creationId xmlns:p14="http://schemas.microsoft.com/office/powerpoint/2010/main" val="1769998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ğ Gözü">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Ağ Gözü</Template>
  <TotalTime>2216</TotalTime>
  <Words>6973</Words>
  <Application>Microsoft Macintosh PowerPoint</Application>
  <PresentationFormat>Geniş ekran</PresentationFormat>
  <Paragraphs>638</Paragraphs>
  <Slides>81</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81</vt:i4>
      </vt:variant>
    </vt:vector>
  </HeadingPairs>
  <TitlesOfParts>
    <vt:vector size="86" baseType="lpstr">
      <vt:lpstr>Arial</vt:lpstr>
      <vt:lpstr>Century Gothic</vt:lpstr>
      <vt:lpstr>Open Sans</vt:lpstr>
      <vt:lpstr>Ubuntu</vt:lpstr>
      <vt:lpstr>Ağ Gözü</vt:lpstr>
      <vt:lpstr>AVİYONİK</vt:lpstr>
      <vt:lpstr>-PCB</vt:lpstr>
      <vt:lpstr>-Neden pcb ?</vt:lpstr>
      <vt:lpstr>PowerPoint Sunusu</vt:lpstr>
      <vt:lpstr>PCB çizmek kullanılan popüler uygulamalar</vt:lpstr>
      <vt:lpstr>Altıum</vt:lpstr>
      <vt:lpstr>Eagle</vt:lpstr>
      <vt:lpstr>Proteus(öğrenilmesi ÖNGÖRDÜĞÜM)</vt:lpstr>
      <vt:lpstr>KiCad(öğrenilmesi öngördüğüm)</vt:lpstr>
      <vt:lpstr>nASIL ÜRETTİRİLİYOR ?</vt:lpstr>
      <vt:lpstr>Pcb için araştırılan kaynaklar:</vt:lpstr>
      <vt:lpstr>BİLGİSAYARLAR</vt:lpstr>
      <vt:lpstr>-Bilgisayarlara geçmeden önce bilmemiz gereken bazı kavramlar</vt:lpstr>
      <vt:lpstr>PowerPoint Sunusu</vt:lpstr>
      <vt:lpstr>yAZILIM uYUMLULUK NEDİR ?</vt:lpstr>
      <vt:lpstr>Mikroislemci ile Mikrodenetleyici Nedir ? </vt:lpstr>
      <vt:lpstr>Nasıl kodlanır ?</vt:lpstr>
      <vt:lpstr>ARDUino</vt:lpstr>
      <vt:lpstr>Arduino uno</vt:lpstr>
      <vt:lpstr>ARDUİNO NANO</vt:lpstr>
      <vt:lpstr>Arduino dUE</vt:lpstr>
      <vt:lpstr>Arduino mega</vt:lpstr>
      <vt:lpstr>Diğer arduinolar</vt:lpstr>
      <vt:lpstr>PowerPoint Sunusu</vt:lpstr>
      <vt:lpstr>BOYUT FARKLARI</vt:lpstr>
      <vt:lpstr>DENEYAP KART (alınmasını ön gördüğüm 1)</vt:lpstr>
      <vt:lpstr>-Teknik Özellikler</vt:lpstr>
      <vt:lpstr>Deneyap Mini </vt:lpstr>
      <vt:lpstr>-TEKNİK ÖZELLİKLER </vt:lpstr>
      <vt:lpstr>TEENSY</vt:lpstr>
      <vt:lpstr>TEENSY 4.0</vt:lpstr>
      <vt:lpstr>Teensy 4.1 (alınmasını ön gördüğüm 2) </vt:lpstr>
      <vt:lpstr>Teensy 3.2 </vt:lpstr>
      <vt:lpstr>Teensy 3.6 </vt:lpstr>
      <vt:lpstr>Arm cortex m7 VS M4 (YANİ TENNSY 4.1 (M7)VS 3.6(M4) , 3.2(M4))</vt:lpstr>
      <vt:lpstr>STM32 (mikrodenetleyici)</vt:lpstr>
      <vt:lpstr>NEDİR STM32 ? </vt:lpstr>
      <vt:lpstr>STM32F103C8T6 ARM STM32 Basic STM Geliştirme Kartı</vt:lpstr>
      <vt:lpstr>STM32F407 Discovery </vt:lpstr>
      <vt:lpstr>RASPBERRY</vt:lpstr>
      <vt:lpstr>Raspberry Pi Pico </vt:lpstr>
      <vt:lpstr>Diğer takımların(derece takımlarının) kullandığı bilgisayarlar</vt:lpstr>
      <vt:lpstr>DİĞER TAKIMLARIN ÖNERDİĞİ BİLGİSAYARLAR ?</vt:lpstr>
      <vt:lpstr>sIFIRDAN MİKRODENETLEYİCİ BİR BİLGİSAYAR MI YAPMAK YOKSA HAZIR MİKRODENETLEYİCİ BİLGİSAYARLAR İLE Mİ DEVAM ETMEK ?</vt:lpstr>
      <vt:lpstr>Seçilmesi uygun olan kartları nasıl kodlayacağız ?</vt:lpstr>
      <vt:lpstr>BU VE BUNLAR GİBİ. </vt:lpstr>
      <vt:lpstr>Bilgisayar için araştırılan ÖNEMLİ kaynaklar</vt:lpstr>
      <vt:lpstr>HABERLEŞME MODÜLLERİ</vt:lpstr>
      <vt:lpstr>PowerPoint Sunusu</vt:lpstr>
      <vt:lpstr>TAKIMLARIN KULLANDIKLARI HABERLEŞME MODÜLLERİ (not : önemli olan takımlar “!” işareti ile belirtilmiştir.) </vt:lpstr>
      <vt:lpstr>ÖN PLANA ÇIKAN MODÜLLER</vt:lpstr>
      <vt:lpstr>ÖNCESİNDE BİLMEMİZ GEREKENLER</vt:lpstr>
      <vt:lpstr>-Xbee haberleşme modülü</vt:lpstr>
      <vt:lpstr>PowerPoint Sunusu</vt:lpstr>
      <vt:lpstr>Normal modülleri mi pro modülleri mi ?</vt:lpstr>
      <vt:lpstr>Çalışma frekansı</vt:lpstr>
      <vt:lpstr>Bağlantı seçenekleri</vt:lpstr>
      <vt:lpstr>LORA HABERLEŞME MODÜLÜ</vt:lpstr>
      <vt:lpstr>-LORA NEDİR ?</vt:lpstr>
      <vt:lpstr>Lora Sx1278 433mhz(alınmasını ön gördüğüm)</vt:lpstr>
      <vt:lpstr>-özellikleri</vt:lpstr>
      <vt:lpstr>-NİÇİN SX1278 ?</vt:lpstr>
      <vt:lpstr>HM-TRLR-S 433Mhz haberleşme modülü </vt:lpstr>
      <vt:lpstr>-özellikleri</vt:lpstr>
      <vt:lpstr>-Teknik özellikleri</vt:lpstr>
      <vt:lpstr>RFD 900+ haberleşme modülü</vt:lpstr>
      <vt:lpstr>-Evet çok pahalı </vt:lpstr>
      <vt:lpstr>-özellikleri</vt:lpstr>
      <vt:lpstr>-haberleşme modülleri NEDEN ŞİFRELENMELİ ?</vt:lpstr>
      <vt:lpstr>-Haberleşme modüllerine nasıl şifreleme yapılır ?</vt:lpstr>
      <vt:lpstr>Haberleşme modülü için araştırılan önemli kaynaklar</vt:lpstr>
      <vt:lpstr>Gps modülleri</vt:lpstr>
      <vt:lpstr>PowerPoint Sunusu</vt:lpstr>
      <vt:lpstr>PowerPoint Sunusu</vt:lpstr>
      <vt:lpstr>SENSÖRLER</vt:lpstr>
      <vt:lpstr>-BMP 280 MODÜLÜ</vt:lpstr>
      <vt:lpstr>-Teknik özellikler</vt:lpstr>
      <vt:lpstr>-MPU6050 6 Eksenli Gyro ve Eğim Sensörü </vt:lpstr>
      <vt:lpstr>-9-DOF mutlak oryantasyon IMU BNO055 </vt:lpstr>
      <vt:lpstr>sensörler için araştırılan önemli kaynaklar</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KULLANILAN SENSÖRLER</dc:title>
  <dc:creator>demirkeremsafa@gmail.com</dc:creator>
  <cp:lastModifiedBy>demirkeremsafa@gmail.com</cp:lastModifiedBy>
  <cp:revision>35</cp:revision>
  <dcterms:created xsi:type="dcterms:W3CDTF">2021-09-11T11:04:30Z</dcterms:created>
  <dcterms:modified xsi:type="dcterms:W3CDTF">2021-10-29T13:00:09Z</dcterms:modified>
</cp:coreProperties>
</file>